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57" r:id="rId4"/>
    <p:sldId id="267" r:id="rId5"/>
    <p:sldId id="274" r:id="rId6"/>
    <p:sldId id="280" r:id="rId7"/>
    <p:sldId id="285" r:id="rId8"/>
    <p:sldId id="284" r:id="rId9"/>
    <p:sldId id="287" r:id="rId10"/>
    <p:sldId id="289" r:id="rId11"/>
    <p:sldId id="288" r:id="rId12"/>
    <p:sldId id="290" r:id="rId13"/>
    <p:sldId id="28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EFAD788-8AC3-4322-9A58-AF0681B6C39D}" type="datetimeFigureOut">
              <a:rPr lang="zh-TW" altLang="en-US" smtClean="0"/>
              <a:t>2021/3/4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9EB250-5851-4E8A-A810-052EA394640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1092</a:t>
            </a:r>
            <a:r>
              <a:rPr lang="zh-TW" altLang="en-US" dirty="0"/>
              <a:t>期初教學研究會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教學組</a:t>
            </a:r>
          </a:p>
        </p:txBody>
      </p:sp>
    </p:spTree>
    <p:extLst>
      <p:ext uri="{BB962C8B-B14F-4D97-AF65-F5344CB8AC3E}">
        <p14:creationId xmlns:p14="http://schemas.microsoft.com/office/powerpoint/2010/main" val="4543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9FA80-FBA3-41CE-9BD5-7C62390A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803AE7-DBDF-43E7-9857-8EB8DC33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EA4FF8-FFB2-4457-AED3-949015E1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51"/>
          <a:stretch/>
        </p:blipFill>
        <p:spPr>
          <a:xfrm>
            <a:off x="0" y="116632"/>
            <a:ext cx="908975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7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02C99-D6A4-4F3A-AC9A-2FE559E1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D58FD1-AA23-4504-B387-8E1299879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760A9F-6F5F-4254-A77F-8F75438F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611"/>
            <a:ext cx="9144000" cy="30953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2D264F1-6CA0-4C37-9E37-91C0FC9EB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652164"/>
            <a:ext cx="9144000" cy="1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4DA47-E6CC-443D-98C2-EFB4D7B2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83129A-A31F-4ADC-9838-C2453A3F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B4ADD2-14FB-44A6-B286-FE3D4FCCF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4" y="0"/>
            <a:ext cx="8330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5829A-E1BD-42F9-8BDF-8FAFCB47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課綱實施情形現場訪視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0C94B-3EBC-4D4D-BB06-C47EBAE2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臺北市教育局預定於</a:t>
            </a:r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月至</a:t>
            </a:r>
            <a:r>
              <a:rPr lang="en-US" altLang="zh-TW" dirty="0"/>
              <a:t>6</a:t>
            </a:r>
            <a:r>
              <a:rPr lang="zh-TW" altLang="en-US" dirty="0"/>
              <a:t>月間將訪視全數學校，檢視</a:t>
            </a:r>
            <a:r>
              <a:rPr lang="en-US" altLang="zh-TW" dirty="0"/>
              <a:t>108</a:t>
            </a:r>
            <a:r>
              <a:rPr lang="zh-TW" altLang="en-US" dirty="0"/>
              <a:t>課綱施行狀況</a:t>
            </a:r>
            <a:endParaRPr lang="en-US" altLang="zh-TW" dirty="0"/>
          </a:p>
          <a:p>
            <a:r>
              <a:rPr lang="zh-TW" altLang="en-US" dirty="0"/>
              <a:t>教學現場檢視重點：新課綱課程觀課</a:t>
            </a:r>
            <a:endParaRPr lang="en-US" altLang="zh-TW" dirty="0"/>
          </a:p>
          <a:p>
            <a:pPr lvl="1"/>
            <a:r>
              <a:rPr lang="zh-TW" altLang="en-US" dirty="0"/>
              <a:t>探究實作課程</a:t>
            </a:r>
            <a:endParaRPr lang="en-US" altLang="zh-TW" dirty="0"/>
          </a:p>
          <a:p>
            <a:pPr lvl="1"/>
            <a:r>
              <a:rPr lang="zh-TW" altLang="en-US" dirty="0"/>
              <a:t>彈性學習（含自主學習）</a:t>
            </a:r>
            <a:endParaRPr lang="en-US" altLang="zh-TW" dirty="0"/>
          </a:p>
          <a:p>
            <a:r>
              <a:rPr lang="zh-TW" altLang="en-US" dirty="0"/>
              <a:t>訪視將對老師、學生進行訪談</a:t>
            </a:r>
            <a:endParaRPr lang="en-US" altLang="zh-TW" dirty="0"/>
          </a:p>
          <a:p>
            <a:pPr lvl="1"/>
            <a:endParaRPr lang="en-US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9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F06CB-7E0B-4A5A-BE7F-9E46033C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r>
              <a:rPr lang="en-US" altLang="zh-TW" dirty="0"/>
              <a:t>108</a:t>
            </a:r>
            <a:r>
              <a:rPr lang="zh-TW" altLang="zh-TW" dirty="0"/>
              <a:t>學年入學屆次學生學測複習進路階梯規畫表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FDEE5D0-C2C7-48D7-89A0-A27A94599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50065"/>
              </p:ext>
            </p:extLst>
          </p:nvPr>
        </p:nvGraphicFramePr>
        <p:xfrm>
          <a:off x="457200" y="2249488"/>
          <a:ext cx="8534182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462">
                  <a:extLst>
                    <a:ext uri="{9D8B030D-6E8A-4147-A177-3AD203B41FA5}">
                      <a16:colId xmlns:a16="http://schemas.microsoft.com/office/drawing/2014/main" val="7250983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8472583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2207643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28329782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0631342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81465272"/>
                    </a:ext>
                  </a:extLst>
                </a:gridCol>
              </a:tblGrid>
              <a:tr h="417991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授課年級與課程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09083"/>
                  </a:ext>
                </a:extLst>
              </a:tr>
              <a:tr h="417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高二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暑期輔導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高三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552137"/>
                  </a:ext>
                </a:extLst>
              </a:tr>
              <a:tr h="417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二上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二下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三上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三下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503475"/>
                  </a:ext>
                </a:extLst>
              </a:tr>
              <a:tr h="96875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預定進行學測準備複習的課程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614417"/>
                  </a:ext>
                </a:extLst>
              </a:tr>
              <a:tr h="88698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預定複習進度、範圍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9549051"/>
                  </a:ext>
                </a:extLst>
              </a:tr>
              <a:tr h="41868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備註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0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9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</a:t>
            </a:r>
            <a:r>
              <a:rPr lang="zh-TW" altLang="en-US" dirty="0"/>
              <a:t>公開授課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每學年必須完成公開授課一次</a:t>
            </a:r>
            <a:endParaRPr lang="en-US" altLang="zh-TW" dirty="0"/>
          </a:p>
          <a:p>
            <a:r>
              <a:rPr lang="zh-TW" altLang="en-US" dirty="0"/>
              <a:t>請於校網公開授課專區填寫註記說明觀課老師及教學進度</a:t>
            </a:r>
            <a:endParaRPr lang="en-US" altLang="zh-TW" dirty="0"/>
          </a:p>
          <a:p>
            <a:r>
              <a:rPr lang="zh-TW" altLang="en-US" dirty="0"/>
              <a:t>完成公開授課請記得繳交紀錄表（線上或紙本擇一即可）</a:t>
            </a:r>
          </a:p>
        </p:txBody>
      </p:sp>
    </p:spTree>
    <p:extLst>
      <p:ext uri="{BB962C8B-B14F-4D97-AF65-F5344CB8AC3E}">
        <p14:creationId xmlns:p14="http://schemas.microsoft.com/office/powerpoint/2010/main" val="23673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8" t="12834" r="19075" b="7621"/>
          <a:stretch/>
        </p:blipFill>
        <p:spPr bwMode="auto">
          <a:xfrm>
            <a:off x="0" y="-11308"/>
            <a:ext cx="3757944" cy="68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r="6186"/>
          <a:stretch/>
        </p:blipFill>
        <p:spPr bwMode="auto">
          <a:xfrm>
            <a:off x="3757944" y="1268760"/>
            <a:ext cx="5386056" cy="328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3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CE427-1ED4-4459-AFC9-9E56ABF2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教學組報告─命題工作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D340C9-79A4-45A7-A47F-EBA0609A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請於期初確實完成各班別的段考次數、獨立考試項目的討論，並載於教學研究會會議紀錄</a:t>
            </a:r>
            <a:endParaRPr lang="en-US" altLang="zh-TW" dirty="0"/>
          </a:p>
          <a:p>
            <a:r>
              <a:rPr lang="zh-TW" altLang="en-US" dirty="0"/>
              <a:t>素養題型的繳交</a:t>
            </a:r>
            <a:endParaRPr lang="en-US" altLang="zh-TW" dirty="0"/>
          </a:p>
          <a:p>
            <a:pPr lvl="1"/>
            <a:r>
              <a:rPr lang="zh-TW" altLang="en-US" dirty="0"/>
              <a:t>市教育局說明，將會有相關的教授意見</a:t>
            </a:r>
            <a:endParaRPr lang="en-US" altLang="zh-TW" dirty="0"/>
          </a:p>
          <a:p>
            <a:pPr lvl="1"/>
            <a:r>
              <a:rPr lang="zh-TW" altLang="en-US" dirty="0"/>
              <a:t>本校有參與分享，始能獲得其他學校考題分享</a:t>
            </a:r>
            <a:endParaRPr lang="en-US" altLang="zh-TW" dirty="0"/>
          </a:p>
          <a:p>
            <a:r>
              <a:rPr lang="zh-TW" altLang="en-US" dirty="0"/>
              <a:t>未來將以朝向於審題表標註題號，做為學生答題分析依據。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777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9292ED-1264-4C67-8B05-E0197C5B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61AD6-0433-4725-A480-14275D3E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B3BABD-737D-4135-8AC2-D46EF3FE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0"/>
            <a:ext cx="4846587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FDB4DA7-1CAA-4EE8-BA4F-CAB6E4CD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1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9607EE-54CA-4AED-AF08-020C95B9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en-US" altLang="zh-TW" dirty="0"/>
              <a:t>110</a:t>
            </a:r>
            <a:r>
              <a:rPr lang="zh-TW" altLang="en-US" dirty="0"/>
              <a:t>年暑期重補修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A53DF-D98D-416C-9940-7EA72845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lvl="0"/>
            <a:r>
              <a:rPr lang="zh-TW" altLang="zh-TW" dirty="0"/>
              <a:t>重補修事項：因應新課綱課程日益繁雜且教育部、局新訂重補修原則，請各科（課程社群）討論並事先安排：</a:t>
            </a:r>
          </a:p>
          <a:p>
            <a:pPr lvl="1"/>
            <a:r>
              <a:rPr lang="zh-TW" altLang="zh-TW" dirty="0"/>
              <a:t>既有部定課程重補修人力</a:t>
            </a:r>
            <a:r>
              <a:rPr lang="zh-TW" altLang="en-US" dirty="0"/>
              <a:t>（必修、必選修）</a:t>
            </a:r>
            <a:endParaRPr lang="zh-TW" altLang="zh-TW" dirty="0"/>
          </a:p>
          <a:p>
            <a:pPr lvl="1"/>
            <a:r>
              <a:rPr lang="zh-TW" altLang="zh-TW" dirty="0"/>
              <a:t>新課綱新增課程的重補修：校本、探究實作、加深加廣自選等。依新修訂原則皆應開課供學生修習，原則上教務處先規劃通班的課程皆開設，非通班課程（如多元選修或需補修課較少者）則學生由申請後始安排開課。</a:t>
            </a:r>
          </a:p>
          <a:p>
            <a:pPr lvl="1"/>
            <a:r>
              <a:rPr lang="zh-TW" altLang="zh-TW" dirty="0"/>
              <a:t>新、舊課綱交疊期間，若仍有舊綱學生申請下修低年級課程仍需開課，應預備人力。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4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F55A8A-ED15-4AE8-A449-F0560AEC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1066800"/>
          </a:xfrm>
        </p:spPr>
        <p:txBody>
          <a:bodyPr/>
          <a:lstStyle/>
          <a:p>
            <a:r>
              <a:rPr lang="zh-TW" altLang="en-US" dirty="0"/>
              <a:t>高二三加深加廣分群自選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1B3AA29-0C1A-4806-B486-0F9CD02F7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02140"/>
              </p:ext>
            </p:extLst>
          </p:nvPr>
        </p:nvGraphicFramePr>
        <p:xfrm>
          <a:off x="302840" y="1340768"/>
          <a:ext cx="8589641" cy="5112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817">
                  <a:extLst>
                    <a:ext uri="{9D8B030D-6E8A-4147-A177-3AD203B41FA5}">
                      <a16:colId xmlns:a16="http://schemas.microsoft.com/office/drawing/2014/main" val="4281927357"/>
                    </a:ext>
                  </a:extLst>
                </a:gridCol>
                <a:gridCol w="1388391">
                  <a:extLst>
                    <a:ext uri="{9D8B030D-6E8A-4147-A177-3AD203B41FA5}">
                      <a16:colId xmlns:a16="http://schemas.microsoft.com/office/drawing/2014/main" val="1803273790"/>
                    </a:ext>
                  </a:extLst>
                </a:gridCol>
                <a:gridCol w="1388391">
                  <a:extLst>
                    <a:ext uri="{9D8B030D-6E8A-4147-A177-3AD203B41FA5}">
                      <a16:colId xmlns:a16="http://schemas.microsoft.com/office/drawing/2014/main" val="497948625"/>
                    </a:ext>
                  </a:extLst>
                </a:gridCol>
                <a:gridCol w="859266">
                  <a:extLst>
                    <a:ext uri="{9D8B030D-6E8A-4147-A177-3AD203B41FA5}">
                      <a16:colId xmlns:a16="http://schemas.microsoft.com/office/drawing/2014/main" val="3687304938"/>
                    </a:ext>
                  </a:extLst>
                </a:gridCol>
                <a:gridCol w="859266">
                  <a:extLst>
                    <a:ext uri="{9D8B030D-6E8A-4147-A177-3AD203B41FA5}">
                      <a16:colId xmlns:a16="http://schemas.microsoft.com/office/drawing/2014/main" val="2449379929"/>
                    </a:ext>
                  </a:extLst>
                </a:gridCol>
                <a:gridCol w="859266">
                  <a:extLst>
                    <a:ext uri="{9D8B030D-6E8A-4147-A177-3AD203B41FA5}">
                      <a16:colId xmlns:a16="http://schemas.microsoft.com/office/drawing/2014/main" val="3954137424"/>
                    </a:ext>
                  </a:extLst>
                </a:gridCol>
                <a:gridCol w="859266">
                  <a:extLst>
                    <a:ext uri="{9D8B030D-6E8A-4147-A177-3AD203B41FA5}">
                      <a16:colId xmlns:a16="http://schemas.microsoft.com/office/drawing/2014/main" val="348800412"/>
                    </a:ext>
                  </a:extLst>
                </a:gridCol>
                <a:gridCol w="859266">
                  <a:extLst>
                    <a:ext uri="{9D8B030D-6E8A-4147-A177-3AD203B41FA5}">
                      <a16:colId xmlns:a16="http://schemas.microsoft.com/office/drawing/2014/main" val="2389641004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3488254794"/>
                    </a:ext>
                  </a:extLst>
                </a:gridCol>
              </a:tblGrid>
              <a:tr h="495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年級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領域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科目名稱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學分數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選課班群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選課班數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總開班數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預估開課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時段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16683985"/>
                  </a:ext>
                </a:extLst>
              </a:tr>
              <a:tr h="28403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藝術領域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表演創作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12~18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週二</a:t>
                      </a:r>
                      <a:r>
                        <a:rPr lang="en-US" sz="1600" kern="0">
                          <a:effectLst/>
                        </a:rPr>
                        <a:t>56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967790446"/>
                  </a:ext>
                </a:extLst>
              </a:tr>
              <a:tr h="284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藝術領域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多媒體音樂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09006"/>
                  </a:ext>
                </a:extLst>
              </a:tr>
              <a:tr h="49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藝術領域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基本設計＆新媒體藝術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1+1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69314"/>
                  </a:ext>
                </a:extLst>
              </a:tr>
              <a:tr h="284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語文領域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國學常識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5~7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178850"/>
                  </a:ext>
                </a:extLst>
              </a:tr>
              <a:tr h="2969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科技領域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工程設計專題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1~2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72862"/>
                  </a:ext>
                </a:extLst>
              </a:tr>
              <a:tr h="4957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語文領域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語文表達與傳播應用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17~21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7~9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週一</a:t>
                      </a:r>
                      <a:r>
                        <a:rPr lang="en-US" sz="1600" kern="0">
                          <a:effectLst/>
                        </a:rPr>
                        <a:t>56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533710074"/>
                  </a:ext>
                </a:extLst>
              </a:tr>
              <a:tr h="284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健體領域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運動與健康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4~6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86399"/>
                  </a:ext>
                </a:extLst>
              </a:tr>
              <a:tr h="49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綜合活動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未來想像與生涯進路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ＡＢ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2~3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12957"/>
                  </a:ext>
                </a:extLst>
              </a:tr>
              <a:tr h="61970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三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社會領域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effectLst/>
                        </a:rPr>
                        <a:t>探究與實作：地理與人文社會科學研究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ＢＣ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10~12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1~3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週四</a:t>
                      </a:r>
                      <a:r>
                        <a:rPr lang="en-US" sz="1600" kern="0">
                          <a:effectLst/>
                        </a:rPr>
                        <a:t>56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44697207"/>
                  </a:ext>
                </a:extLst>
              </a:tr>
              <a:tr h="2840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健體領域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運動與健康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ＢＣ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8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3~4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184410"/>
                  </a:ext>
                </a:extLst>
              </a:tr>
              <a:tr h="4957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綜合活動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未來想像與生涯進路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ＢＣ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8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2~3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54248"/>
                  </a:ext>
                </a:extLst>
              </a:tr>
              <a:tr h="2969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科技領域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進階程式設計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2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Ｂ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4</a:t>
                      </a:r>
                      <a:endParaRPr lang="zh-TW" sz="16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2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3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6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19ADF8-6E2B-4F8F-AE83-75AF1CD0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4F430B-A362-4CFF-AC8A-C672BC17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9311D9-A860-4053-AF72-68F499C43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067"/>
            <a:ext cx="9144000" cy="54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9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165</TotalTime>
  <Words>565</Words>
  <Application>Microsoft Office PowerPoint</Application>
  <PresentationFormat>如螢幕大小 (4:3)</PresentationFormat>
  <Paragraphs>137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Calibri</vt:lpstr>
      <vt:lpstr>Georgia</vt:lpstr>
      <vt:lpstr>Times New Roman</vt:lpstr>
      <vt:lpstr>Trebuchet MS</vt:lpstr>
      <vt:lpstr>Wingdings 2</vt:lpstr>
      <vt:lpstr>都會</vt:lpstr>
      <vt:lpstr>1092期初教學研究會</vt:lpstr>
      <vt:lpstr>108學年入學屆次學生學測複習進路階梯規畫表</vt:lpstr>
      <vt:lpstr>109公開授課</vt:lpstr>
      <vt:lpstr>PowerPoint 簡報</vt:lpstr>
      <vt:lpstr>教學組報告─命題工作</vt:lpstr>
      <vt:lpstr>PowerPoint 簡報</vt:lpstr>
      <vt:lpstr>110年暑期重補修</vt:lpstr>
      <vt:lpstr>高二三加深加廣分群自選</vt:lpstr>
      <vt:lpstr>PowerPoint 簡報</vt:lpstr>
      <vt:lpstr>PowerPoint 簡報</vt:lpstr>
      <vt:lpstr>PowerPoint 簡報</vt:lpstr>
      <vt:lpstr>PowerPoint 簡報</vt:lpstr>
      <vt:lpstr>108課綱實施情形現場訪視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1091期初教學研究會</dc:title>
  <dc:creator>user</dc:creator>
  <cp:lastModifiedBy>user</cp:lastModifiedBy>
  <cp:revision>24</cp:revision>
  <dcterms:created xsi:type="dcterms:W3CDTF">2020-09-15T03:29:30Z</dcterms:created>
  <dcterms:modified xsi:type="dcterms:W3CDTF">2021-03-04T04:00:28Z</dcterms:modified>
</cp:coreProperties>
</file>