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32" d="100"/>
          <a:sy n="232" d="100"/>
        </p:scale>
        <p:origin x="-8268" y="-16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20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771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397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204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06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95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31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24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56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91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06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B2874-93D6-4EEB-9293-89D51A56E83A}" type="datetimeFigureOut">
              <a:rPr lang="zh-TW" altLang="en-US" smtClean="0"/>
              <a:t>2024/6/25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39503-8D26-475F-BB69-E5DDF7A9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36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/>
        </p:nvSpPr>
        <p:spPr>
          <a:xfrm>
            <a:off x="399011" y="5930202"/>
            <a:ext cx="2223617" cy="8586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393461" y="3569271"/>
            <a:ext cx="346249" cy="6309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050" dirty="0"/>
              <a:t>行政大樓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7796322" y="5203595"/>
            <a:ext cx="353943" cy="51552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100" dirty="0"/>
              <a:t>勤學樓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9556393" y="5436086"/>
            <a:ext cx="353943" cy="5091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100" dirty="0"/>
              <a:t>篤行</a:t>
            </a:r>
            <a:r>
              <a:rPr lang="zh-TW" altLang="en-US" sz="1050" dirty="0"/>
              <a:t>樓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0787105" y="5284759"/>
            <a:ext cx="353943" cy="51552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100" dirty="0"/>
              <a:t>自強樓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1049473" y="4651367"/>
            <a:ext cx="30777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800" dirty="0"/>
              <a:t>女生宿舍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3532361" y="5173415"/>
            <a:ext cx="353943" cy="51552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100" dirty="0"/>
              <a:t>圖書館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2173283" y="4790505"/>
            <a:ext cx="353943" cy="6565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100" dirty="0"/>
              <a:t>復興大樓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703368" y="3477641"/>
            <a:ext cx="346249" cy="6309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050" dirty="0"/>
              <a:t>男生宿舍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2005905" y="2135198"/>
            <a:ext cx="346249" cy="4962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050" dirty="0"/>
              <a:t>敬業樓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742132" y="2208630"/>
            <a:ext cx="346249" cy="4962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050" dirty="0"/>
              <a:t>樂群樓</a:t>
            </a:r>
          </a:p>
        </p:txBody>
      </p:sp>
      <p:sp>
        <p:nvSpPr>
          <p:cNvPr id="15" name="文字方塊 14"/>
          <p:cNvSpPr txBox="1"/>
          <p:nvPr/>
        </p:nvSpPr>
        <p:spPr>
          <a:xfrm rot="1641963">
            <a:off x="3232256" y="2447601"/>
            <a:ext cx="346249" cy="6309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050" dirty="0"/>
              <a:t>復興大樓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1072860" y="4165699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050" dirty="0"/>
              <a:t>實踐樓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680084" y="4469165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/>
              <a:t>藝術生活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1347625" y="4471017"/>
            <a:ext cx="8002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/>
              <a:t>生命教育教室</a:t>
            </a:r>
          </a:p>
        </p:txBody>
      </p:sp>
      <p:sp>
        <p:nvSpPr>
          <p:cNvPr id="19" name="文字方塊 18"/>
          <p:cNvSpPr txBox="1"/>
          <p:nvPr/>
        </p:nvSpPr>
        <p:spPr>
          <a:xfrm>
            <a:off x="598674" y="4742708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/>
              <a:t>電腦教室</a:t>
            </a:r>
            <a:r>
              <a:rPr lang="en-US" altLang="zh-TW" sz="800" dirty="0"/>
              <a:t>(</a:t>
            </a:r>
            <a:r>
              <a:rPr lang="zh-TW" altLang="en-US" sz="800" dirty="0"/>
              <a:t>二</a:t>
            </a:r>
            <a:r>
              <a:rPr lang="en-US" altLang="zh-TW" sz="800" dirty="0"/>
              <a:t>)</a:t>
            </a:r>
            <a:endParaRPr lang="zh-TW" altLang="en-US" sz="8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13155" y="5036262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/>
              <a:t>美術教室</a:t>
            </a:r>
            <a:r>
              <a:rPr lang="en-US" altLang="zh-TW" sz="800" dirty="0"/>
              <a:t>(</a:t>
            </a:r>
            <a:r>
              <a:rPr lang="zh-TW" altLang="en-US" sz="800" dirty="0"/>
              <a:t>一</a:t>
            </a:r>
            <a:r>
              <a:rPr lang="en-US" altLang="zh-TW" sz="800" dirty="0"/>
              <a:t>)</a:t>
            </a:r>
            <a:endParaRPr lang="zh-TW" altLang="en-US" sz="8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62884" y="532836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/>
              <a:t>語文教室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605555" y="5607596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/>
              <a:t>烹飪教室</a:t>
            </a:r>
            <a:r>
              <a:rPr lang="en-US" altLang="zh-TW" sz="800" dirty="0"/>
              <a:t>(</a:t>
            </a:r>
            <a:r>
              <a:rPr lang="zh-TW" altLang="en-US" sz="800" dirty="0"/>
              <a:t>二</a:t>
            </a:r>
            <a:r>
              <a:rPr lang="en-US" altLang="zh-TW" sz="800" dirty="0"/>
              <a:t>)</a:t>
            </a:r>
            <a:endParaRPr lang="zh-TW" altLang="en-US" sz="8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1365431" y="4746275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/>
              <a:t>電腦教室</a:t>
            </a:r>
            <a:r>
              <a:rPr lang="en-US" altLang="zh-TW" sz="800" dirty="0"/>
              <a:t>(</a:t>
            </a:r>
            <a:r>
              <a:rPr lang="zh-TW" altLang="en-US" sz="800" dirty="0"/>
              <a:t>二</a:t>
            </a:r>
            <a:r>
              <a:rPr lang="en-US" altLang="zh-TW" sz="800" dirty="0"/>
              <a:t>)</a:t>
            </a:r>
            <a:endParaRPr lang="zh-TW" altLang="en-US" sz="8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1374522" y="5060882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/>
              <a:t>美術教室</a:t>
            </a:r>
            <a:r>
              <a:rPr lang="en-US" altLang="zh-TW" sz="800" dirty="0"/>
              <a:t>(</a:t>
            </a:r>
            <a:r>
              <a:rPr lang="zh-TW" altLang="en-US" sz="800" dirty="0"/>
              <a:t>二</a:t>
            </a:r>
            <a:r>
              <a:rPr lang="en-US" altLang="zh-TW" sz="800" dirty="0"/>
              <a:t>)</a:t>
            </a:r>
            <a:endParaRPr lang="zh-TW" altLang="en-US" sz="8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1446559" y="5339306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/>
              <a:t>英文專科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1439208" y="5611399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/>
              <a:t>綜合教室</a:t>
            </a:r>
          </a:p>
        </p:txBody>
      </p:sp>
      <p:sp>
        <p:nvSpPr>
          <p:cNvPr id="28" name="文字方塊 27"/>
          <p:cNvSpPr txBox="1"/>
          <p:nvPr/>
        </p:nvSpPr>
        <p:spPr>
          <a:xfrm rot="18896192">
            <a:off x="1171518" y="1953407"/>
            <a:ext cx="3545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" dirty="0"/>
              <a:t>樂群</a:t>
            </a:r>
            <a:r>
              <a:rPr lang="en-US" altLang="zh-TW" sz="400" dirty="0"/>
              <a:t>3-1</a:t>
            </a:r>
          </a:p>
        </p:txBody>
      </p:sp>
      <p:sp>
        <p:nvSpPr>
          <p:cNvPr id="29" name="文字方塊 28"/>
          <p:cNvSpPr txBox="1"/>
          <p:nvPr/>
        </p:nvSpPr>
        <p:spPr>
          <a:xfrm rot="19164674">
            <a:off x="1171499" y="2181180"/>
            <a:ext cx="3545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" dirty="0"/>
              <a:t>樂群</a:t>
            </a:r>
            <a:r>
              <a:rPr lang="en-US" altLang="zh-TW" sz="400" dirty="0"/>
              <a:t>2-1</a:t>
            </a:r>
          </a:p>
        </p:txBody>
      </p:sp>
      <p:sp>
        <p:nvSpPr>
          <p:cNvPr id="30" name="文字方塊 29"/>
          <p:cNvSpPr txBox="1"/>
          <p:nvPr/>
        </p:nvSpPr>
        <p:spPr>
          <a:xfrm rot="18896192">
            <a:off x="1394077" y="1985482"/>
            <a:ext cx="3545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" dirty="0"/>
              <a:t>樂群</a:t>
            </a:r>
            <a:r>
              <a:rPr lang="en-US" altLang="zh-TW" sz="400" dirty="0"/>
              <a:t>2-2</a:t>
            </a:r>
          </a:p>
        </p:txBody>
      </p:sp>
      <p:sp>
        <p:nvSpPr>
          <p:cNvPr id="31" name="文字方塊 30"/>
          <p:cNvSpPr txBox="1"/>
          <p:nvPr/>
        </p:nvSpPr>
        <p:spPr>
          <a:xfrm rot="18896192">
            <a:off x="1383045" y="1774992"/>
            <a:ext cx="3545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" dirty="0"/>
              <a:t>樂群</a:t>
            </a:r>
            <a:r>
              <a:rPr lang="en-US" altLang="zh-TW" sz="400" dirty="0"/>
              <a:t>3-2</a:t>
            </a:r>
          </a:p>
        </p:txBody>
      </p:sp>
      <p:sp>
        <p:nvSpPr>
          <p:cNvPr id="32" name="文字方塊 31"/>
          <p:cNvSpPr txBox="1"/>
          <p:nvPr/>
        </p:nvSpPr>
        <p:spPr>
          <a:xfrm rot="18896192">
            <a:off x="1591460" y="1605263"/>
            <a:ext cx="3545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" dirty="0"/>
              <a:t>樂群</a:t>
            </a:r>
            <a:r>
              <a:rPr lang="en-US" altLang="zh-TW" sz="400" dirty="0"/>
              <a:t>3-3</a:t>
            </a:r>
          </a:p>
        </p:txBody>
      </p:sp>
      <p:sp>
        <p:nvSpPr>
          <p:cNvPr id="33" name="文字方塊 32"/>
          <p:cNvSpPr txBox="1"/>
          <p:nvPr/>
        </p:nvSpPr>
        <p:spPr>
          <a:xfrm rot="18896192">
            <a:off x="1588694" y="1815463"/>
            <a:ext cx="3545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" dirty="0"/>
              <a:t>樂群</a:t>
            </a:r>
            <a:r>
              <a:rPr lang="en-US" altLang="zh-TW" sz="400" dirty="0"/>
              <a:t>2-3</a:t>
            </a:r>
          </a:p>
        </p:txBody>
      </p:sp>
      <p:sp>
        <p:nvSpPr>
          <p:cNvPr id="34" name="文字方塊 33"/>
          <p:cNvSpPr txBox="1"/>
          <p:nvPr/>
        </p:nvSpPr>
        <p:spPr>
          <a:xfrm rot="18896192">
            <a:off x="1337855" y="2190317"/>
            <a:ext cx="41549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" dirty="0"/>
              <a:t>游泳池</a:t>
            </a:r>
            <a:endParaRPr lang="en-US" altLang="zh-TW" sz="600" dirty="0"/>
          </a:p>
        </p:txBody>
      </p:sp>
      <p:sp>
        <p:nvSpPr>
          <p:cNvPr id="35" name="文字方塊 2"/>
          <p:cNvSpPr txBox="1">
            <a:spLocks noChangeArrowheads="1"/>
          </p:cNvSpPr>
          <p:nvPr/>
        </p:nvSpPr>
        <p:spPr bwMode="auto">
          <a:xfrm>
            <a:off x="10579621" y="640588"/>
            <a:ext cx="999934" cy="976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US" sz="600" kern="100" dirty="0">
                <a:effectLst/>
                <a:latin typeface="+mn-ea"/>
                <a:cs typeface="Times New Roman" panose="02020603050405020304" pitchFamily="18" charset="0"/>
              </a:rPr>
              <a:t>7F</a:t>
            </a:r>
            <a:r>
              <a:rPr lang="zh-TW" sz="600" kern="100" dirty="0">
                <a:effectLst/>
                <a:latin typeface="+mn-ea"/>
                <a:cs typeface="Times New Roman" panose="02020603050405020304" pitchFamily="18" charset="0"/>
              </a:rPr>
              <a:t>音樂科辦</a:t>
            </a: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US" sz="600" kern="100" dirty="0">
                <a:effectLst/>
                <a:latin typeface="+mn-ea"/>
                <a:cs typeface="Times New Roman" panose="02020603050405020304" pitchFamily="18" charset="0"/>
              </a:rPr>
              <a:t>6F</a:t>
            </a:r>
            <a:r>
              <a:rPr lang="zh-TW" sz="600" kern="100" dirty="0">
                <a:effectLst/>
                <a:latin typeface="+mn-ea"/>
                <a:cs typeface="Times New Roman" panose="02020603050405020304" pitchFamily="18" charset="0"/>
              </a:rPr>
              <a:t>音樂班；戲劇科辦</a:t>
            </a: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US" sz="600" kern="100" dirty="0">
                <a:effectLst/>
                <a:latin typeface="+mn-ea"/>
                <a:cs typeface="Times New Roman" panose="02020603050405020304" pitchFamily="18" charset="0"/>
              </a:rPr>
              <a:t>5F</a:t>
            </a:r>
            <a:r>
              <a:rPr lang="zh-TW" sz="600" kern="100" dirty="0">
                <a:effectLst/>
                <a:latin typeface="+mn-ea"/>
                <a:cs typeface="Times New Roman" panose="02020603050405020304" pitchFamily="18" charset="0"/>
              </a:rPr>
              <a:t>戲劇班</a:t>
            </a: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US" sz="600" kern="100" dirty="0">
                <a:effectLst/>
                <a:latin typeface="+mn-ea"/>
                <a:cs typeface="Times New Roman" panose="02020603050405020304" pitchFamily="18" charset="0"/>
              </a:rPr>
              <a:t>4F</a:t>
            </a:r>
            <a:r>
              <a:rPr lang="zh-TW" sz="600" kern="100" dirty="0">
                <a:effectLst/>
                <a:latin typeface="+mn-ea"/>
                <a:cs typeface="Times New Roman" panose="02020603050405020304" pitchFamily="18" charset="0"/>
              </a:rPr>
              <a:t>美術班</a:t>
            </a: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US" sz="600" kern="100" dirty="0">
                <a:effectLst/>
                <a:latin typeface="+mn-ea"/>
                <a:cs typeface="Times New Roman" panose="02020603050405020304" pitchFamily="18" charset="0"/>
              </a:rPr>
              <a:t>3F</a:t>
            </a:r>
            <a:r>
              <a:rPr lang="zh-TW" sz="600" kern="100" dirty="0">
                <a:effectLst/>
                <a:latin typeface="+mn-ea"/>
                <a:cs typeface="Times New Roman" panose="02020603050405020304" pitchFamily="18" charset="0"/>
              </a:rPr>
              <a:t>美術科辦；舞蹈科辦</a:t>
            </a: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US" sz="600" kern="100" dirty="0">
                <a:effectLst/>
                <a:latin typeface="+mn-ea"/>
                <a:cs typeface="Times New Roman" panose="02020603050405020304" pitchFamily="18" charset="0"/>
              </a:rPr>
              <a:t>2F</a:t>
            </a:r>
            <a:r>
              <a:rPr lang="zh-TW" sz="600" kern="100" dirty="0">
                <a:effectLst/>
                <a:latin typeface="+mn-ea"/>
                <a:cs typeface="Times New Roman" panose="02020603050405020304" pitchFamily="18" charset="0"/>
              </a:rPr>
              <a:t>山劇院</a:t>
            </a: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US" sz="600" kern="100" dirty="0">
                <a:effectLst/>
                <a:latin typeface="+mn-ea"/>
                <a:cs typeface="Times New Roman" panose="02020603050405020304" pitchFamily="18" charset="0"/>
              </a:rPr>
              <a:t>1F</a:t>
            </a:r>
            <a:r>
              <a:rPr lang="zh-TW" sz="600" kern="100" dirty="0">
                <a:effectLst/>
                <a:latin typeface="+mn-ea"/>
                <a:cs typeface="Times New Roman" panose="02020603050405020304" pitchFamily="18" charset="0"/>
              </a:rPr>
              <a:t>山藝廊；藝術組</a:t>
            </a:r>
          </a:p>
        </p:txBody>
      </p:sp>
      <p:sp>
        <p:nvSpPr>
          <p:cNvPr id="175" name="文字方塊 2"/>
          <p:cNvSpPr txBox="1">
            <a:spLocks noChangeArrowheads="1"/>
          </p:cNvSpPr>
          <p:nvPr/>
        </p:nvSpPr>
        <p:spPr bwMode="auto">
          <a:xfrm rot="18928324" flipH="1">
            <a:off x="2431438" y="1924952"/>
            <a:ext cx="386080" cy="25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314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77" name="文字方塊 2"/>
          <p:cNvSpPr txBox="1">
            <a:spLocks noChangeArrowheads="1"/>
          </p:cNvSpPr>
          <p:nvPr/>
        </p:nvSpPr>
        <p:spPr bwMode="auto">
          <a:xfrm rot="18372895" flipH="1">
            <a:off x="2412198" y="2184311"/>
            <a:ext cx="575945" cy="25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國文科辦公室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78" name="文字方塊 2"/>
          <p:cNvSpPr txBox="1">
            <a:spLocks noChangeArrowheads="1"/>
          </p:cNvSpPr>
          <p:nvPr/>
        </p:nvSpPr>
        <p:spPr bwMode="auto">
          <a:xfrm rot="18257664" flipH="1">
            <a:off x="2775954" y="1702354"/>
            <a:ext cx="585470" cy="25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英文科辦公室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79" name="文字方塊 2"/>
          <p:cNvSpPr txBox="1">
            <a:spLocks noChangeArrowheads="1"/>
          </p:cNvSpPr>
          <p:nvPr/>
        </p:nvSpPr>
        <p:spPr bwMode="auto">
          <a:xfrm flipH="1">
            <a:off x="3358478" y="1519962"/>
            <a:ext cx="744855" cy="25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教師會辦公室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0" name="文字方塊 2"/>
          <p:cNvSpPr txBox="1">
            <a:spLocks noChangeArrowheads="1"/>
          </p:cNvSpPr>
          <p:nvPr/>
        </p:nvSpPr>
        <p:spPr bwMode="auto">
          <a:xfrm flipH="1">
            <a:off x="3361840" y="1355144"/>
            <a:ext cx="744855" cy="25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公民專科教室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1" name="文字方塊 2"/>
          <p:cNvSpPr txBox="1">
            <a:spLocks noChangeArrowheads="1"/>
          </p:cNvSpPr>
          <p:nvPr/>
        </p:nvSpPr>
        <p:spPr bwMode="auto">
          <a:xfrm flipH="1">
            <a:off x="3360427" y="1206611"/>
            <a:ext cx="744855" cy="25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歷史專科教室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3" name="文字方塊 2"/>
          <p:cNvSpPr txBox="1">
            <a:spLocks noChangeArrowheads="1"/>
          </p:cNvSpPr>
          <p:nvPr/>
        </p:nvSpPr>
        <p:spPr bwMode="auto">
          <a:xfrm rot="18634812" flipH="1">
            <a:off x="2436196" y="1716393"/>
            <a:ext cx="386080" cy="25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en-US" alt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07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4" name="文字方塊 2"/>
          <p:cNvSpPr txBox="1">
            <a:spLocks noChangeArrowheads="1"/>
          </p:cNvSpPr>
          <p:nvPr/>
        </p:nvSpPr>
        <p:spPr bwMode="auto">
          <a:xfrm rot="18462082" flipH="1">
            <a:off x="2601295" y="1830763"/>
            <a:ext cx="386080" cy="152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en-US" alt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16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5" name="文字方塊 2"/>
          <p:cNvSpPr txBox="1">
            <a:spLocks noChangeArrowheads="1"/>
          </p:cNvSpPr>
          <p:nvPr/>
        </p:nvSpPr>
        <p:spPr bwMode="auto">
          <a:xfrm rot="18582517" flipH="1">
            <a:off x="2632573" y="1486571"/>
            <a:ext cx="386080" cy="25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en-US" alt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6" name="文字方塊 2"/>
          <p:cNvSpPr txBox="1">
            <a:spLocks noChangeArrowheads="1"/>
          </p:cNvSpPr>
          <p:nvPr/>
        </p:nvSpPr>
        <p:spPr bwMode="auto">
          <a:xfrm rot="18743786" flipH="1">
            <a:off x="2809529" y="1282709"/>
            <a:ext cx="386080" cy="2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en-US" alt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09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7" name="文字方塊 2"/>
          <p:cNvSpPr txBox="1">
            <a:spLocks noChangeArrowheads="1"/>
          </p:cNvSpPr>
          <p:nvPr/>
        </p:nvSpPr>
        <p:spPr bwMode="auto">
          <a:xfrm rot="18528146" flipH="1">
            <a:off x="2939569" y="1152066"/>
            <a:ext cx="314956" cy="188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31</a:t>
            </a:r>
            <a:r>
              <a:rPr lang="en-US" alt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8" name="文字方塊 2"/>
          <p:cNvSpPr txBox="1">
            <a:spLocks noChangeArrowheads="1"/>
          </p:cNvSpPr>
          <p:nvPr/>
        </p:nvSpPr>
        <p:spPr bwMode="auto">
          <a:xfrm rot="18467696" flipH="1">
            <a:off x="2945706" y="1286279"/>
            <a:ext cx="333949" cy="18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311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9" name="文字方塊 2"/>
          <p:cNvSpPr txBox="1">
            <a:spLocks noChangeArrowheads="1"/>
          </p:cNvSpPr>
          <p:nvPr/>
        </p:nvSpPr>
        <p:spPr bwMode="auto">
          <a:xfrm rot="18406840" flipH="1">
            <a:off x="2796733" y="1477107"/>
            <a:ext cx="316193" cy="201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312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0" name="文字方塊 2"/>
          <p:cNvSpPr txBox="1">
            <a:spLocks noChangeArrowheads="1"/>
          </p:cNvSpPr>
          <p:nvPr/>
        </p:nvSpPr>
        <p:spPr bwMode="auto">
          <a:xfrm rot="18557732" flipH="1">
            <a:off x="2590024" y="1686403"/>
            <a:ext cx="386080" cy="15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313 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1" name="文字方塊 2"/>
          <p:cNvSpPr txBox="1">
            <a:spLocks noChangeArrowheads="1"/>
          </p:cNvSpPr>
          <p:nvPr/>
        </p:nvSpPr>
        <p:spPr bwMode="auto">
          <a:xfrm rot="18823650" flipH="1">
            <a:off x="2443823" y="2096158"/>
            <a:ext cx="313389" cy="1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en-US" alt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15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2" name="文字方塊 2"/>
          <p:cNvSpPr txBox="1">
            <a:spLocks noChangeArrowheads="1"/>
          </p:cNvSpPr>
          <p:nvPr/>
        </p:nvSpPr>
        <p:spPr bwMode="auto">
          <a:xfrm rot="18861636" flipH="1">
            <a:off x="2793912" y="1619926"/>
            <a:ext cx="346776" cy="162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en-US" alt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17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3" name="文字方塊 2"/>
          <p:cNvSpPr txBox="1">
            <a:spLocks noChangeArrowheads="1"/>
          </p:cNvSpPr>
          <p:nvPr/>
        </p:nvSpPr>
        <p:spPr bwMode="auto">
          <a:xfrm rot="18521178" flipH="1">
            <a:off x="2942701" y="1454879"/>
            <a:ext cx="31303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31</a:t>
            </a:r>
            <a:r>
              <a:rPr lang="en-US" alt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8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5" name="文字方塊 2"/>
          <p:cNvSpPr txBox="1">
            <a:spLocks noChangeArrowheads="1"/>
          </p:cNvSpPr>
          <p:nvPr/>
        </p:nvSpPr>
        <p:spPr bwMode="auto">
          <a:xfrm rot="18102812" flipH="1">
            <a:off x="4178734" y="1770382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11</a:t>
            </a:r>
            <a:r>
              <a:rPr lang="en-US" altLang="zh-TW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6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6" name="文字方塊 2"/>
          <p:cNvSpPr txBox="1">
            <a:spLocks noChangeArrowheads="1"/>
          </p:cNvSpPr>
          <p:nvPr/>
        </p:nvSpPr>
        <p:spPr bwMode="auto">
          <a:xfrm rot="18121772" flipH="1">
            <a:off x="4030755" y="1990904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11</a:t>
            </a:r>
            <a:r>
              <a:rPr lang="en-US" altLang="zh-TW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5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7" name="文字方塊 2"/>
          <p:cNvSpPr txBox="1">
            <a:spLocks noChangeArrowheads="1"/>
          </p:cNvSpPr>
          <p:nvPr/>
        </p:nvSpPr>
        <p:spPr bwMode="auto">
          <a:xfrm rot="18174408" flipH="1">
            <a:off x="3886900" y="2255688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11</a:t>
            </a:r>
            <a:r>
              <a:rPr lang="en-US" altLang="zh-TW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4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8" name="文字方塊 2"/>
          <p:cNvSpPr txBox="1">
            <a:spLocks noChangeArrowheads="1"/>
          </p:cNvSpPr>
          <p:nvPr/>
        </p:nvSpPr>
        <p:spPr bwMode="auto">
          <a:xfrm rot="18123685" flipH="1">
            <a:off x="3722782" y="2477393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11</a:t>
            </a:r>
            <a:r>
              <a:rPr lang="en-US" altLang="zh-TW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0" name="文字方塊 2"/>
          <p:cNvSpPr txBox="1">
            <a:spLocks noChangeArrowheads="1"/>
          </p:cNvSpPr>
          <p:nvPr/>
        </p:nvSpPr>
        <p:spPr bwMode="auto">
          <a:xfrm rot="17863522" flipH="1">
            <a:off x="3121201" y="3438405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112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1" name="文字方塊 2"/>
          <p:cNvSpPr txBox="1">
            <a:spLocks noChangeArrowheads="1"/>
          </p:cNvSpPr>
          <p:nvPr/>
        </p:nvSpPr>
        <p:spPr bwMode="auto">
          <a:xfrm rot="18163532" flipH="1">
            <a:off x="2940507" y="3697860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111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2" name="文字方塊 2"/>
          <p:cNvSpPr txBox="1">
            <a:spLocks noChangeArrowheads="1"/>
          </p:cNvSpPr>
          <p:nvPr/>
        </p:nvSpPr>
        <p:spPr bwMode="auto">
          <a:xfrm rot="18026635" flipH="1">
            <a:off x="2725512" y="4036032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110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3" name="文字方塊 2"/>
          <p:cNvSpPr txBox="1">
            <a:spLocks noChangeArrowheads="1"/>
          </p:cNvSpPr>
          <p:nvPr/>
        </p:nvSpPr>
        <p:spPr bwMode="auto">
          <a:xfrm rot="17993672" flipH="1">
            <a:off x="2737822" y="4378966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109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4" name="文字方塊 2"/>
          <p:cNvSpPr txBox="1">
            <a:spLocks noChangeArrowheads="1"/>
          </p:cNvSpPr>
          <p:nvPr/>
        </p:nvSpPr>
        <p:spPr bwMode="auto">
          <a:xfrm rot="18142218" flipH="1">
            <a:off x="2941991" y="4059818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108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5" name="文字方塊 2"/>
          <p:cNvSpPr txBox="1">
            <a:spLocks noChangeArrowheads="1"/>
          </p:cNvSpPr>
          <p:nvPr/>
        </p:nvSpPr>
        <p:spPr bwMode="auto">
          <a:xfrm rot="18414284" flipH="1">
            <a:off x="3123456" y="3814306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107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6" name="文字方塊 2"/>
          <p:cNvSpPr txBox="1">
            <a:spLocks noChangeArrowheads="1"/>
          </p:cNvSpPr>
          <p:nvPr/>
        </p:nvSpPr>
        <p:spPr bwMode="auto">
          <a:xfrm rot="18022361" flipH="1">
            <a:off x="3304083" y="3489378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106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7" name="文字方塊 2"/>
          <p:cNvSpPr txBox="1">
            <a:spLocks noChangeArrowheads="1"/>
          </p:cNvSpPr>
          <p:nvPr/>
        </p:nvSpPr>
        <p:spPr bwMode="auto">
          <a:xfrm rot="18024460" flipH="1">
            <a:off x="3731463" y="2830190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105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8" name="文字方塊 2"/>
          <p:cNvSpPr txBox="1">
            <a:spLocks noChangeArrowheads="1"/>
          </p:cNvSpPr>
          <p:nvPr/>
        </p:nvSpPr>
        <p:spPr bwMode="auto">
          <a:xfrm rot="18041695" flipH="1">
            <a:off x="3888426" y="2592964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104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9" name="文字方塊 2"/>
          <p:cNvSpPr txBox="1">
            <a:spLocks noChangeArrowheads="1"/>
          </p:cNvSpPr>
          <p:nvPr/>
        </p:nvSpPr>
        <p:spPr bwMode="auto">
          <a:xfrm rot="18265269" flipH="1">
            <a:off x="4033106" y="2366576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103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0" name="文字方塊 2"/>
          <p:cNvSpPr txBox="1">
            <a:spLocks noChangeArrowheads="1"/>
          </p:cNvSpPr>
          <p:nvPr/>
        </p:nvSpPr>
        <p:spPr bwMode="auto">
          <a:xfrm rot="18251442" flipH="1">
            <a:off x="4181212" y="2118446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102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1" name="文字方塊 2"/>
          <p:cNvSpPr txBox="1">
            <a:spLocks noChangeArrowheads="1"/>
          </p:cNvSpPr>
          <p:nvPr/>
        </p:nvSpPr>
        <p:spPr bwMode="auto">
          <a:xfrm rot="18129180" flipH="1">
            <a:off x="4322015" y="2288577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302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2" name="文字方塊 2"/>
          <p:cNvSpPr txBox="1">
            <a:spLocks noChangeArrowheads="1"/>
          </p:cNvSpPr>
          <p:nvPr/>
        </p:nvSpPr>
        <p:spPr bwMode="auto">
          <a:xfrm rot="18212253" flipH="1">
            <a:off x="4176716" y="2499707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303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3" name="文字方塊 2"/>
          <p:cNvSpPr txBox="1">
            <a:spLocks noChangeArrowheads="1"/>
          </p:cNvSpPr>
          <p:nvPr/>
        </p:nvSpPr>
        <p:spPr bwMode="auto">
          <a:xfrm rot="18257675" flipH="1">
            <a:off x="4030789" y="2725155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304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4" name="文字方塊 2"/>
          <p:cNvSpPr txBox="1">
            <a:spLocks noChangeArrowheads="1"/>
          </p:cNvSpPr>
          <p:nvPr/>
        </p:nvSpPr>
        <p:spPr bwMode="auto">
          <a:xfrm rot="18280189" flipH="1">
            <a:off x="3893334" y="2939769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305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5" name="文字方塊 2"/>
          <p:cNvSpPr txBox="1">
            <a:spLocks noChangeArrowheads="1"/>
          </p:cNvSpPr>
          <p:nvPr/>
        </p:nvSpPr>
        <p:spPr bwMode="auto">
          <a:xfrm rot="17995575" flipH="1">
            <a:off x="3735935" y="3180990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306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7" name="文字方塊 2"/>
          <p:cNvSpPr txBox="1">
            <a:spLocks noChangeArrowheads="1"/>
          </p:cNvSpPr>
          <p:nvPr/>
        </p:nvSpPr>
        <p:spPr bwMode="auto">
          <a:xfrm rot="18364282">
            <a:off x="3419818" y="2795930"/>
            <a:ext cx="526908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25400">
              <a:lnSpc>
                <a:spcPts val="600"/>
              </a:lnSpc>
              <a:spcAft>
                <a:spcPts val="0"/>
              </a:spcAft>
            </a:pP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生涯規劃</a:t>
            </a:r>
            <a:endParaRPr lang="en-US" alt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5400">
              <a:lnSpc>
                <a:spcPts val="600"/>
              </a:lnSpc>
              <a:spcAft>
                <a:spcPts val="0"/>
              </a:spcAft>
            </a:pP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教室</a:t>
            </a:r>
          </a:p>
        </p:txBody>
      </p:sp>
      <p:sp>
        <p:nvSpPr>
          <p:cNvPr id="218" name="文字方塊 2"/>
          <p:cNvSpPr txBox="1">
            <a:spLocks noChangeArrowheads="1"/>
          </p:cNvSpPr>
          <p:nvPr/>
        </p:nvSpPr>
        <p:spPr bwMode="auto">
          <a:xfrm rot="18312703">
            <a:off x="3431648" y="3160960"/>
            <a:ext cx="487055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25400">
              <a:lnSpc>
                <a:spcPts val="600"/>
              </a:lnSpc>
              <a:spcAft>
                <a:spcPts val="0"/>
              </a:spcAft>
            </a:pP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國文專科</a:t>
            </a:r>
            <a:endParaRPr lang="en-US" alt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5400">
              <a:lnSpc>
                <a:spcPts val="600"/>
              </a:lnSpc>
              <a:spcAft>
                <a:spcPts val="0"/>
              </a:spcAft>
            </a:pP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教室</a:t>
            </a:r>
          </a:p>
        </p:txBody>
      </p:sp>
      <p:sp>
        <p:nvSpPr>
          <p:cNvPr id="219" name="文字方塊 2"/>
          <p:cNvSpPr txBox="1">
            <a:spLocks noChangeArrowheads="1"/>
          </p:cNvSpPr>
          <p:nvPr/>
        </p:nvSpPr>
        <p:spPr bwMode="auto">
          <a:xfrm rot="18420622">
            <a:off x="3704558" y="3457148"/>
            <a:ext cx="462915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38100">
              <a:lnSpc>
                <a:spcPts val="600"/>
              </a:lnSpc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數學科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辦公室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20" name="文字方塊 2"/>
          <p:cNvSpPr txBox="1">
            <a:spLocks noChangeArrowheads="1"/>
          </p:cNvSpPr>
          <p:nvPr/>
        </p:nvSpPr>
        <p:spPr bwMode="auto">
          <a:xfrm rot="18151203">
            <a:off x="3294263" y="4035936"/>
            <a:ext cx="643890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38100">
              <a:lnSpc>
                <a:spcPts val="600"/>
              </a:lnSpc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校安中心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21" name="文字方塊 2"/>
          <p:cNvSpPr txBox="1">
            <a:spLocks noChangeArrowheads="1"/>
          </p:cNvSpPr>
          <p:nvPr/>
        </p:nvSpPr>
        <p:spPr bwMode="auto">
          <a:xfrm rot="18068106">
            <a:off x="3346947" y="3726009"/>
            <a:ext cx="43116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輔導室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23" name="文字方塊 2"/>
          <p:cNvSpPr txBox="1">
            <a:spLocks noChangeArrowheads="1"/>
          </p:cNvSpPr>
          <p:nvPr/>
        </p:nvSpPr>
        <p:spPr bwMode="auto">
          <a:xfrm rot="18371459">
            <a:off x="3094537" y="4118646"/>
            <a:ext cx="43116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個諮室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26" name="文字方塊 2"/>
          <p:cNvSpPr txBox="1">
            <a:spLocks noChangeArrowheads="1"/>
          </p:cNvSpPr>
          <p:nvPr/>
        </p:nvSpPr>
        <p:spPr bwMode="auto">
          <a:xfrm rot="18166074">
            <a:off x="2917679" y="4387502"/>
            <a:ext cx="43116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團輔室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27" name="文字方塊 412"/>
          <p:cNvSpPr txBox="1"/>
          <p:nvPr/>
        </p:nvSpPr>
        <p:spPr>
          <a:xfrm>
            <a:off x="2398924" y="4537320"/>
            <a:ext cx="368935" cy="3416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廁  所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28" name="文字方塊 2"/>
          <p:cNvSpPr txBox="1">
            <a:spLocks noChangeArrowheads="1"/>
          </p:cNvSpPr>
          <p:nvPr/>
        </p:nvSpPr>
        <p:spPr bwMode="auto">
          <a:xfrm rot="18417494">
            <a:off x="2655814" y="4741790"/>
            <a:ext cx="501650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31750">
              <a:lnSpc>
                <a:spcPts val="600"/>
              </a:lnSpc>
              <a:spcAft>
                <a:spcPts val="0"/>
              </a:spcAft>
            </a:pP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資源教室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29" name="文字方塊 2"/>
          <p:cNvSpPr txBox="1">
            <a:spLocks noChangeArrowheads="1"/>
          </p:cNvSpPr>
          <p:nvPr/>
        </p:nvSpPr>
        <p:spPr bwMode="auto">
          <a:xfrm rot="18063049">
            <a:off x="2669518" y="5095632"/>
            <a:ext cx="501650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31750">
              <a:lnSpc>
                <a:spcPts val="6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健護</a:t>
            </a: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32" name="文字方塊 2"/>
          <p:cNvSpPr txBox="1">
            <a:spLocks noChangeArrowheads="1"/>
          </p:cNvSpPr>
          <p:nvPr/>
        </p:nvSpPr>
        <p:spPr bwMode="auto">
          <a:xfrm rot="18151203">
            <a:off x="2988447" y="4660058"/>
            <a:ext cx="451967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38100">
              <a:lnSpc>
                <a:spcPts val="600"/>
              </a:lnSpc>
              <a:spcAft>
                <a:spcPts val="0"/>
              </a:spcAft>
            </a:pPr>
            <a:r>
              <a:rPr lang="zh-TW" alt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學務處</a:t>
            </a:r>
            <a:endParaRPr 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33" name="文字方塊 2"/>
          <p:cNvSpPr txBox="1">
            <a:spLocks noChangeArrowheads="1"/>
          </p:cNvSpPr>
          <p:nvPr/>
        </p:nvSpPr>
        <p:spPr bwMode="auto">
          <a:xfrm rot="18420622">
            <a:off x="3964674" y="3052553"/>
            <a:ext cx="462915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38100">
              <a:lnSpc>
                <a:spcPts val="600"/>
              </a:lnSpc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社會</a:t>
            </a: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科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辦公室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34" name="文字方塊 2"/>
          <p:cNvSpPr txBox="1">
            <a:spLocks noChangeArrowheads="1"/>
          </p:cNvSpPr>
          <p:nvPr/>
        </p:nvSpPr>
        <p:spPr bwMode="auto">
          <a:xfrm rot="18420622">
            <a:off x="4229801" y="2643065"/>
            <a:ext cx="462915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38100">
              <a:lnSpc>
                <a:spcPts val="600"/>
              </a:lnSpc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自然</a:t>
            </a: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科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辦公室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35" name="文字方塊 412"/>
          <p:cNvSpPr txBox="1"/>
          <p:nvPr/>
        </p:nvSpPr>
        <p:spPr>
          <a:xfrm>
            <a:off x="4444216" y="1438047"/>
            <a:ext cx="368935" cy="3416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廁  所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36" name="文字方塊 2"/>
          <p:cNvSpPr txBox="1">
            <a:spLocks noChangeArrowheads="1"/>
          </p:cNvSpPr>
          <p:nvPr/>
        </p:nvSpPr>
        <p:spPr bwMode="auto">
          <a:xfrm rot="18259303">
            <a:off x="4286293" y="1830208"/>
            <a:ext cx="462915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25400">
              <a:lnSpc>
                <a:spcPts val="6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地理專科</a:t>
            </a:r>
            <a:endParaRPr lang="en-US" altLang="zh-TW" sz="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5400">
              <a:lnSpc>
                <a:spcPts val="6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37" name="文字方塊 2"/>
          <p:cNvSpPr txBox="1">
            <a:spLocks noChangeArrowheads="1"/>
          </p:cNvSpPr>
          <p:nvPr/>
        </p:nvSpPr>
        <p:spPr bwMode="auto">
          <a:xfrm flipH="1">
            <a:off x="5545620" y="1879740"/>
            <a:ext cx="70040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1000" kern="100" dirty="0">
                <a:effectLst/>
                <a:latin typeface="Calibri" panose="020F0502020204030204" pitchFamily="34" charset="0"/>
                <a:ea typeface="中國龍行書體" panose="02010609000101010101" pitchFamily="49" charset="-120"/>
                <a:cs typeface="Times New Roman" panose="02020603050405020304" pitchFamily="18" charset="0"/>
              </a:rPr>
              <a:t>中正堂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0" name="文字方塊 2"/>
          <p:cNvSpPr txBox="1">
            <a:spLocks noChangeArrowheads="1"/>
          </p:cNvSpPr>
          <p:nvPr/>
        </p:nvSpPr>
        <p:spPr bwMode="auto">
          <a:xfrm rot="19301589">
            <a:off x="6817031" y="2281248"/>
            <a:ext cx="462915" cy="19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38100">
              <a:lnSpc>
                <a:spcPts val="600"/>
              </a:lnSpc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餐廳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1" name="文字方塊 2"/>
          <p:cNvSpPr txBox="1">
            <a:spLocks noChangeArrowheads="1"/>
          </p:cNvSpPr>
          <p:nvPr/>
        </p:nvSpPr>
        <p:spPr bwMode="auto">
          <a:xfrm rot="19301589">
            <a:off x="6797875" y="2443974"/>
            <a:ext cx="462915" cy="19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38100">
              <a:lnSpc>
                <a:spcPts val="600"/>
              </a:lnSpc>
              <a:spcAft>
                <a:spcPts val="0"/>
              </a:spcAft>
            </a:pPr>
            <a:r>
              <a:rPr lang="zh-TW" alt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桌球室</a:t>
            </a:r>
            <a:endParaRPr 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2" name="文字方塊 2"/>
          <p:cNvSpPr txBox="1">
            <a:spLocks noChangeArrowheads="1"/>
          </p:cNvSpPr>
          <p:nvPr/>
        </p:nvSpPr>
        <p:spPr bwMode="auto">
          <a:xfrm>
            <a:off x="5940568" y="3658098"/>
            <a:ext cx="511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校史室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3" name="文字方塊 2"/>
          <p:cNvSpPr txBox="1">
            <a:spLocks noChangeArrowheads="1"/>
          </p:cNvSpPr>
          <p:nvPr/>
        </p:nvSpPr>
        <p:spPr bwMode="auto">
          <a:xfrm>
            <a:off x="5208806" y="3669775"/>
            <a:ext cx="42481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會議室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4" name="文字方塊 2"/>
          <p:cNvSpPr txBox="1">
            <a:spLocks noChangeArrowheads="1"/>
          </p:cNvSpPr>
          <p:nvPr/>
        </p:nvSpPr>
        <p:spPr bwMode="auto">
          <a:xfrm>
            <a:off x="6050444" y="3884742"/>
            <a:ext cx="428625" cy="15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會計室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5" name="文字方塊 2"/>
          <p:cNvSpPr txBox="1">
            <a:spLocks noChangeArrowheads="1"/>
          </p:cNvSpPr>
          <p:nvPr/>
        </p:nvSpPr>
        <p:spPr bwMode="auto">
          <a:xfrm>
            <a:off x="5673540" y="3884742"/>
            <a:ext cx="424180" cy="172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校長室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6" name="文字方塊 2"/>
          <p:cNvSpPr txBox="1">
            <a:spLocks noChangeArrowheads="1"/>
          </p:cNvSpPr>
          <p:nvPr/>
        </p:nvSpPr>
        <p:spPr bwMode="auto">
          <a:xfrm>
            <a:off x="5194711" y="3895911"/>
            <a:ext cx="428625" cy="15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總務處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7" name="文字方塊 2"/>
          <p:cNvSpPr txBox="1">
            <a:spLocks noChangeArrowheads="1"/>
          </p:cNvSpPr>
          <p:nvPr/>
        </p:nvSpPr>
        <p:spPr bwMode="auto">
          <a:xfrm>
            <a:off x="5984629" y="4125135"/>
            <a:ext cx="428625" cy="15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人事</a:t>
            </a: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8" name="文字方塊 2"/>
          <p:cNvSpPr txBox="1">
            <a:spLocks noChangeArrowheads="1"/>
          </p:cNvSpPr>
          <p:nvPr/>
        </p:nvSpPr>
        <p:spPr bwMode="auto">
          <a:xfrm rot="18181906" flipH="1">
            <a:off x="3706808" y="4167858"/>
            <a:ext cx="164846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04800" indent="-304800">
              <a:lnSpc>
                <a:spcPts val="600"/>
              </a:lnSpc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雲端教室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/</a:t>
            </a: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自習室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/</a:t>
            </a: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數位閱讀室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/</a:t>
            </a: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美力教室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9" name="文字方塊 2"/>
          <p:cNvSpPr txBox="1">
            <a:spLocks noChangeArrowheads="1"/>
          </p:cNvSpPr>
          <p:nvPr/>
        </p:nvSpPr>
        <p:spPr bwMode="auto">
          <a:xfrm>
            <a:off x="458105" y="6018320"/>
            <a:ext cx="2275952" cy="770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1400"/>
              </a:lnSpc>
              <a:spcAft>
                <a:spcPts val="0"/>
              </a:spcAft>
            </a:pPr>
            <a:r>
              <a:rPr lang="zh-TW" sz="11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臺北市復興高級中學</a:t>
            </a:r>
            <a:r>
              <a:rPr lang="zh-TW" altLang="en-US" sz="11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zh-TW" sz="11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全校</a:t>
            </a:r>
            <a:r>
              <a:rPr lang="zh-TW" altLang="en-US" sz="11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位置</a:t>
            </a:r>
            <a:r>
              <a:rPr lang="zh-TW" sz="11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圖</a:t>
            </a:r>
          </a:p>
          <a:p>
            <a:pPr>
              <a:lnSpc>
                <a:spcPts val="1200"/>
              </a:lnSpc>
              <a:spcBef>
                <a:spcPts val="600"/>
              </a:spcBef>
              <a:spcAft>
                <a:spcPts val="0"/>
              </a:spcAft>
            </a:pPr>
            <a:r>
              <a:rPr lang="zh-TW" sz="9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校址：台北市北投區復興四路</a:t>
            </a:r>
            <a:r>
              <a:rPr lang="en-US" sz="9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70</a:t>
            </a:r>
            <a:r>
              <a:rPr lang="zh-TW" sz="9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號</a:t>
            </a: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zh-TW" sz="9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電話：</a:t>
            </a:r>
            <a:r>
              <a:rPr lang="en-US" sz="9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02-28914131</a:t>
            </a:r>
            <a:endParaRPr lang="zh-TW" sz="9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zh-TW" sz="9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傳真：</a:t>
            </a:r>
            <a:r>
              <a:rPr lang="en-US" sz="9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02-28952156</a:t>
            </a:r>
            <a:endParaRPr lang="zh-TW" sz="9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1" name="文字方塊 2"/>
          <p:cNvSpPr txBox="1">
            <a:spLocks noChangeArrowheads="1"/>
          </p:cNvSpPr>
          <p:nvPr/>
        </p:nvSpPr>
        <p:spPr bwMode="auto">
          <a:xfrm rot="18172888" flipH="1">
            <a:off x="3924589" y="4931184"/>
            <a:ext cx="64008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社群研討室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2" name="文字方塊 2"/>
          <p:cNvSpPr txBox="1">
            <a:spLocks noChangeArrowheads="1"/>
          </p:cNvSpPr>
          <p:nvPr/>
        </p:nvSpPr>
        <p:spPr bwMode="auto">
          <a:xfrm rot="18350399" flipH="1">
            <a:off x="4047640" y="5213548"/>
            <a:ext cx="422910" cy="25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家長會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3" name="文字方塊 2"/>
          <p:cNvSpPr txBox="1">
            <a:spLocks noChangeArrowheads="1"/>
          </p:cNvSpPr>
          <p:nvPr/>
        </p:nvSpPr>
        <p:spPr bwMode="auto">
          <a:xfrm rot="18135967" flipH="1">
            <a:off x="4696144" y="3872971"/>
            <a:ext cx="457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資訊組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4" name="文字方塊 2"/>
          <p:cNvSpPr txBox="1">
            <a:spLocks noChangeArrowheads="1"/>
          </p:cNvSpPr>
          <p:nvPr/>
        </p:nvSpPr>
        <p:spPr bwMode="auto">
          <a:xfrm flipH="1">
            <a:off x="4121671" y="5956527"/>
            <a:ext cx="460375" cy="17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警衛室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7" name="文字方塊 2"/>
          <p:cNvSpPr txBox="1">
            <a:spLocks noChangeArrowheads="1"/>
          </p:cNvSpPr>
          <p:nvPr/>
        </p:nvSpPr>
        <p:spPr bwMode="auto">
          <a:xfrm rot="2544191">
            <a:off x="6963878" y="4644482"/>
            <a:ext cx="478714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多功能</a:t>
            </a:r>
            <a:endParaRPr 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教室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五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8" name="文字方塊 2"/>
          <p:cNvSpPr txBox="1">
            <a:spLocks noChangeArrowheads="1"/>
          </p:cNvSpPr>
          <p:nvPr/>
        </p:nvSpPr>
        <p:spPr bwMode="auto">
          <a:xfrm>
            <a:off x="7635286" y="4665171"/>
            <a:ext cx="478714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多功能</a:t>
            </a:r>
            <a:endParaRPr 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教室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四</a:t>
            </a: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61" name="文字方塊 2"/>
          <p:cNvSpPr txBox="1">
            <a:spLocks noChangeArrowheads="1"/>
          </p:cNvSpPr>
          <p:nvPr/>
        </p:nvSpPr>
        <p:spPr bwMode="auto">
          <a:xfrm rot="2544191">
            <a:off x="6938734" y="5159796"/>
            <a:ext cx="44386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合作社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62" name="文字方塊 2"/>
          <p:cNvSpPr txBox="1">
            <a:spLocks noChangeArrowheads="1"/>
          </p:cNvSpPr>
          <p:nvPr/>
        </p:nvSpPr>
        <p:spPr bwMode="auto">
          <a:xfrm rot="2587035">
            <a:off x="7399315" y="5557803"/>
            <a:ext cx="555607" cy="21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健康中心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63" name="文字方塊 2"/>
          <p:cNvSpPr txBox="1">
            <a:spLocks noChangeArrowheads="1"/>
          </p:cNvSpPr>
          <p:nvPr/>
        </p:nvSpPr>
        <p:spPr bwMode="auto">
          <a:xfrm rot="2328638">
            <a:off x="6917901" y="4920823"/>
            <a:ext cx="555607" cy="21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教務處</a:t>
            </a:r>
            <a:r>
              <a:rPr lang="en-US" altLang="zh-TW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二</a:t>
            </a:r>
            <a:r>
              <a:rPr lang="en-US" altLang="zh-TW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64" name="文字方塊 2"/>
          <p:cNvSpPr txBox="1">
            <a:spLocks noChangeArrowheads="1"/>
          </p:cNvSpPr>
          <p:nvPr/>
        </p:nvSpPr>
        <p:spPr bwMode="auto">
          <a:xfrm rot="2587035">
            <a:off x="7404605" y="5315455"/>
            <a:ext cx="555607" cy="21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教務處</a:t>
            </a:r>
            <a:r>
              <a:rPr lang="en-US" altLang="zh-TW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</a:t>
            </a:r>
            <a:r>
              <a:rPr lang="en-US" altLang="zh-TW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67" name="文字方塊 2"/>
          <p:cNvSpPr txBox="1">
            <a:spLocks noChangeArrowheads="1"/>
          </p:cNvSpPr>
          <p:nvPr/>
        </p:nvSpPr>
        <p:spPr bwMode="auto">
          <a:xfrm>
            <a:off x="8367014" y="5872111"/>
            <a:ext cx="80200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機車停車場</a:t>
            </a:r>
          </a:p>
        </p:txBody>
      </p:sp>
      <p:sp>
        <p:nvSpPr>
          <p:cNvPr id="271" name="文字方塊 2"/>
          <p:cNvSpPr txBox="1">
            <a:spLocks noChangeArrowheads="1"/>
          </p:cNvSpPr>
          <p:nvPr/>
        </p:nvSpPr>
        <p:spPr bwMode="auto">
          <a:xfrm rot="2544191">
            <a:off x="7387015" y="4982321"/>
            <a:ext cx="484340" cy="32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sz="5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多</a:t>
            </a:r>
            <a:r>
              <a:rPr lang="zh-TW" altLang="en-US" sz="5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語</a:t>
            </a:r>
            <a:r>
              <a:rPr lang="zh-TW" sz="5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智慧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38100">
              <a:lnSpc>
                <a:spcPts val="600"/>
              </a:lnSpc>
              <a:spcAft>
                <a:spcPts val="0"/>
              </a:spcAft>
            </a:pPr>
            <a:r>
              <a:rPr lang="zh-TW" sz="5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教育中心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3" name="文字方塊 2"/>
          <p:cNvSpPr txBox="1">
            <a:spLocks noChangeArrowheads="1"/>
          </p:cNvSpPr>
          <p:nvPr/>
        </p:nvSpPr>
        <p:spPr bwMode="auto">
          <a:xfrm rot="2544191">
            <a:off x="8497829" y="5210160"/>
            <a:ext cx="44386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緋櫻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4" name="文字方塊 2"/>
          <p:cNvSpPr txBox="1">
            <a:spLocks noChangeArrowheads="1"/>
          </p:cNvSpPr>
          <p:nvPr/>
        </p:nvSpPr>
        <p:spPr bwMode="auto">
          <a:xfrm rot="2303964">
            <a:off x="8329318" y="5065013"/>
            <a:ext cx="443865" cy="24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大菁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6" name="文字方塊 2"/>
          <p:cNvSpPr txBox="1">
            <a:spLocks noChangeArrowheads="1"/>
          </p:cNvSpPr>
          <p:nvPr/>
        </p:nvSpPr>
        <p:spPr bwMode="auto">
          <a:xfrm rot="2544191">
            <a:off x="8727374" y="5396540"/>
            <a:ext cx="44386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鐳石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8" name="文字方塊 2"/>
          <p:cNvSpPr txBox="1">
            <a:spLocks noChangeArrowheads="1"/>
          </p:cNvSpPr>
          <p:nvPr/>
        </p:nvSpPr>
        <p:spPr bwMode="auto">
          <a:xfrm rot="2544191">
            <a:off x="8929097" y="5557196"/>
            <a:ext cx="44386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磺溪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9" name="文字方塊 2"/>
          <p:cNvSpPr txBox="1">
            <a:spLocks noChangeArrowheads="1"/>
          </p:cNvSpPr>
          <p:nvPr/>
        </p:nvSpPr>
        <p:spPr bwMode="auto">
          <a:xfrm rot="2544191">
            <a:off x="9169585" y="5735705"/>
            <a:ext cx="443865" cy="22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柑味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2" name="文字方塊 2"/>
          <p:cNvSpPr txBox="1">
            <a:spLocks noChangeArrowheads="1"/>
          </p:cNvSpPr>
          <p:nvPr/>
        </p:nvSpPr>
        <p:spPr bwMode="auto">
          <a:xfrm rot="2344670">
            <a:off x="8351819" y="4512094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21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7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3" name="文字方塊 2"/>
          <p:cNvSpPr txBox="1">
            <a:spLocks noChangeArrowheads="1"/>
          </p:cNvSpPr>
          <p:nvPr/>
        </p:nvSpPr>
        <p:spPr bwMode="auto">
          <a:xfrm rot="2315407">
            <a:off x="8556890" y="4681542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21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6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4" name="文字方塊 2"/>
          <p:cNvSpPr txBox="1">
            <a:spLocks noChangeArrowheads="1"/>
          </p:cNvSpPr>
          <p:nvPr/>
        </p:nvSpPr>
        <p:spPr bwMode="auto">
          <a:xfrm rot="2329929">
            <a:off x="8778521" y="4869490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21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5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5" name="文字方塊 2"/>
          <p:cNvSpPr txBox="1">
            <a:spLocks noChangeArrowheads="1"/>
          </p:cNvSpPr>
          <p:nvPr/>
        </p:nvSpPr>
        <p:spPr bwMode="auto">
          <a:xfrm rot="2358801">
            <a:off x="8992209" y="5043729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21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4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6" name="文字方塊 2"/>
          <p:cNvSpPr txBox="1">
            <a:spLocks noChangeArrowheads="1"/>
          </p:cNvSpPr>
          <p:nvPr/>
        </p:nvSpPr>
        <p:spPr bwMode="auto">
          <a:xfrm rot="2090986">
            <a:off x="9200601" y="5190031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21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7" name="文字方塊 2"/>
          <p:cNvSpPr txBox="1">
            <a:spLocks noChangeArrowheads="1"/>
          </p:cNvSpPr>
          <p:nvPr/>
        </p:nvSpPr>
        <p:spPr bwMode="auto">
          <a:xfrm rot="2506107">
            <a:off x="9190386" y="5445794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21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8" name="文字方塊 2"/>
          <p:cNvSpPr txBox="1">
            <a:spLocks noChangeArrowheads="1"/>
          </p:cNvSpPr>
          <p:nvPr/>
        </p:nvSpPr>
        <p:spPr bwMode="auto">
          <a:xfrm rot="2366239">
            <a:off x="8971226" y="5282781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21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9" name="文字方塊 2"/>
          <p:cNvSpPr txBox="1">
            <a:spLocks noChangeArrowheads="1"/>
          </p:cNvSpPr>
          <p:nvPr/>
        </p:nvSpPr>
        <p:spPr bwMode="auto">
          <a:xfrm rot="2296452">
            <a:off x="8762159" y="5104484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21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91" name="文字方塊 2"/>
          <p:cNvSpPr txBox="1">
            <a:spLocks noChangeArrowheads="1"/>
          </p:cNvSpPr>
          <p:nvPr/>
        </p:nvSpPr>
        <p:spPr bwMode="auto">
          <a:xfrm rot="2321433">
            <a:off x="8553627" y="4958065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09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92" name="文字方塊 2"/>
          <p:cNvSpPr txBox="1">
            <a:spLocks noChangeArrowheads="1"/>
          </p:cNvSpPr>
          <p:nvPr/>
        </p:nvSpPr>
        <p:spPr bwMode="auto">
          <a:xfrm rot="2501742">
            <a:off x="9550074" y="4952776"/>
            <a:ext cx="452120" cy="28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多功能</a:t>
            </a:r>
            <a:endParaRPr lang="en-US" altLang="zh-TW" sz="400" b="1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教室</a:t>
            </a:r>
            <a:r>
              <a:rPr lang="en-US" sz="4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sz="4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</a:t>
            </a:r>
            <a:r>
              <a:rPr lang="en-US" sz="3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93" name="文字方塊 2"/>
          <p:cNvSpPr txBox="1">
            <a:spLocks noChangeArrowheads="1"/>
          </p:cNvSpPr>
          <p:nvPr/>
        </p:nvSpPr>
        <p:spPr bwMode="auto">
          <a:xfrm rot="2740204">
            <a:off x="9746008" y="5114542"/>
            <a:ext cx="452120" cy="28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多功能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5400">
              <a:lnSpc>
                <a:spcPts val="600"/>
              </a:lnSpc>
              <a:spcAft>
                <a:spcPts val="0"/>
              </a:spcAft>
            </a:pPr>
            <a:r>
              <a:rPr lang="zh-TW" altLang="en-US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教室</a:t>
            </a:r>
            <a:r>
              <a:rPr lang="en-US" sz="4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二</a:t>
            </a:r>
            <a:r>
              <a:rPr lang="en-US" sz="3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96" name="文字方塊 2"/>
          <p:cNvSpPr txBox="1">
            <a:spLocks noChangeArrowheads="1"/>
          </p:cNvSpPr>
          <p:nvPr/>
        </p:nvSpPr>
        <p:spPr bwMode="auto">
          <a:xfrm rot="2494417">
            <a:off x="10369194" y="5651547"/>
            <a:ext cx="437940" cy="25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器材室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97" name="文字方塊 2"/>
          <p:cNvSpPr txBox="1">
            <a:spLocks noChangeArrowheads="1"/>
          </p:cNvSpPr>
          <p:nvPr/>
        </p:nvSpPr>
        <p:spPr bwMode="auto">
          <a:xfrm rot="2494417">
            <a:off x="10162363" y="5478057"/>
            <a:ext cx="437940" cy="25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體育組</a:t>
            </a:r>
          </a:p>
        </p:txBody>
      </p:sp>
      <p:sp>
        <p:nvSpPr>
          <p:cNvPr id="299" name="文字方塊 2"/>
          <p:cNvSpPr txBox="1">
            <a:spLocks noChangeArrowheads="1"/>
          </p:cNvSpPr>
          <p:nvPr/>
        </p:nvSpPr>
        <p:spPr bwMode="auto">
          <a:xfrm rot="2445941">
            <a:off x="9933710" y="5292798"/>
            <a:ext cx="542290" cy="25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教師</a:t>
            </a:r>
            <a:endParaRPr lang="en-US" altLang="zh-TW" sz="400" b="1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休息室</a:t>
            </a:r>
            <a:r>
              <a:rPr lang="en-US" altLang="zh-TW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二</a:t>
            </a:r>
            <a:r>
              <a:rPr lang="en-US" altLang="zh-TW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0" name="文字方塊 2"/>
          <p:cNvSpPr txBox="1">
            <a:spLocks noChangeArrowheads="1"/>
          </p:cNvSpPr>
          <p:nvPr/>
        </p:nvSpPr>
        <p:spPr bwMode="auto">
          <a:xfrm rot="2319307">
            <a:off x="9580642" y="4432388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1" name="文字方塊 2"/>
          <p:cNvSpPr txBox="1">
            <a:spLocks noChangeArrowheads="1"/>
          </p:cNvSpPr>
          <p:nvPr/>
        </p:nvSpPr>
        <p:spPr bwMode="auto">
          <a:xfrm rot="2284836">
            <a:off x="9774444" y="4584962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07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2" name="文字方塊 2"/>
          <p:cNvSpPr txBox="1">
            <a:spLocks noChangeArrowheads="1"/>
          </p:cNvSpPr>
          <p:nvPr/>
        </p:nvSpPr>
        <p:spPr bwMode="auto">
          <a:xfrm rot="2001923">
            <a:off x="10210039" y="4931168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05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3" name="文字方塊 2"/>
          <p:cNvSpPr txBox="1">
            <a:spLocks noChangeArrowheads="1"/>
          </p:cNvSpPr>
          <p:nvPr/>
        </p:nvSpPr>
        <p:spPr bwMode="auto">
          <a:xfrm rot="2395699">
            <a:off x="10421120" y="5102857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04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4" name="文字方塊 2"/>
          <p:cNvSpPr txBox="1">
            <a:spLocks noChangeArrowheads="1"/>
          </p:cNvSpPr>
          <p:nvPr/>
        </p:nvSpPr>
        <p:spPr bwMode="auto">
          <a:xfrm rot="2130739">
            <a:off x="9991044" y="4766670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06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5" name="文字方塊 2"/>
          <p:cNvSpPr txBox="1">
            <a:spLocks noChangeArrowheads="1"/>
          </p:cNvSpPr>
          <p:nvPr/>
        </p:nvSpPr>
        <p:spPr bwMode="auto">
          <a:xfrm rot="1981753">
            <a:off x="9573508" y="4699381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zh-TW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01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6" name="文字方塊 2"/>
          <p:cNvSpPr txBox="1">
            <a:spLocks noChangeArrowheads="1"/>
          </p:cNvSpPr>
          <p:nvPr/>
        </p:nvSpPr>
        <p:spPr bwMode="auto">
          <a:xfrm rot="2371476">
            <a:off x="9775788" y="4857522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01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7" name="文字方塊 2"/>
          <p:cNvSpPr txBox="1">
            <a:spLocks noChangeArrowheads="1"/>
          </p:cNvSpPr>
          <p:nvPr/>
        </p:nvSpPr>
        <p:spPr bwMode="auto">
          <a:xfrm rot="2379868">
            <a:off x="9993465" y="5035791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zh-TW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30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8" name="文字方塊 2"/>
          <p:cNvSpPr txBox="1">
            <a:spLocks noChangeArrowheads="1"/>
          </p:cNvSpPr>
          <p:nvPr/>
        </p:nvSpPr>
        <p:spPr bwMode="auto">
          <a:xfrm rot="2280808">
            <a:off x="10203492" y="5202523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02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09" name="文字方塊 2"/>
          <p:cNvSpPr txBox="1">
            <a:spLocks noChangeArrowheads="1"/>
          </p:cNvSpPr>
          <p:nvPr/>
        </p:nvSpPr>
        <p:spPr bwMode="auto">
          <a:xfrm rot="2377423">
            <a:off x="10412850" y="5366262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03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10" name="文字方塊 706"/>
          <p:cNvSpPr txBox="1"/>
          <p:nvPr/>
        </p:nvSpPr>
        <p:spPr>
          <a:xfrm>
            <a:off x="11232284" y="4826648"/>
            <a:ext cx="384175" cy="4152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車道口</a:t>
            </a:r>
            <a:endParaRPr lang="zh-TW" sz="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12" name="文字方塊 2"/>
          <p:cNvSpPr txBox="1">
            <a:spLocks noChangeArrowheads="1"/>
          </p:cNvSpPr>
          <p:nvPr/>
        </p:nvSpPr>
        <p:spPr bwMode="auto">
          <a:xfrm>
            <a:off x="11280765" y="3856327"/>
            <a:ext cx="540038" cy="169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altLang="zh-TW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小南門</a:t>
            </a:r>
            <a:r>
              <a:rPr lang="en-US" altLang="zh-TW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13" name="文字方塊 2"/>
          <p:cNvSpPr txBox="1">
            <a:spLocks noChangeArrowheads="1"/>
          </p:cNvSpPr>
          <p:nvPr/>
        </p:nvSpPr>
        <p:spPr bwMode="auto">
          <a:xfrm>
            <a:off x="9545625" y="410848"/>
            <a:ext cx="564384" cy="169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altLang="zh-TW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東側門</a:t>
            </a:r>
            <a:r>
              <a:rPr lang="en-US" altLang="zh-TW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14" name="文字方塊 2"/>
          <p:cNvSpPr txBox="1">
            <a:spLocks noChangeArrowheads="1"/>
          </p:cNvSpPr>
          <p:nvPr/>
        </p:nvSpPr>
        <p:spPr bwMode="auto">
          <a:xfrm>
            <a:off x="5003211" y="607967"/>
            <a:ext cx="482373" cy="169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en-US" altLang="zh-TW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東 門</a:t>
            </a:r>
            <a:r>
              <a:rPr lang="en-US" altLang="zh-TW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15" name="文字方塊 2"/>
          <p:cNvSpPr txBox="1">
            <a:spLocks noChangeArrowheads="1"/>
          </p:cNvSpPr>
          <p:nvPr/>
        </p:nvSpPr>
        <p:spPr bwMode="auto">
          <a:xfrm>
            <a:off x="10633501" y="2881432"/>
            <a:ext cx="602273" cy="264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700"/>
              </a:lnSpc>
              <a:spcAft>
                <a:spcPts val="0"/>
              </a:spcAft>
            </a:pP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地下室停車場</a:t>
            </a:r>
          </a:p>
          <a:p>
            <a:pPr indent="76200">
              <a:lnSpc>
                <a:spcPts val="700"/>
              </a:lnSpc>
              <a:spcAft>
                <a:spcPts val="0"/>
              </a:spcAft>
            </a:pP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入  口</a:t>
            </a:r>
            <a:r>
              <a:rPr lang="en-US" alt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(B2)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16" name="文字方塊 2"/>
          <p:cNvSpPr txBox="1">
            <a:spLocks noChangeArrowheads="1"/>
          </p:cNvSpPr>
          <p:nvPr/>
        </p:nvSpPr>
        <p:spPr bwMode="auto">
          <a:xfrm>
            <a:off x="9852974" y="3432819"/>
            <a:ext cx="35306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復健室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17" name="文字方塊 2"/>
          <p:cNvSpPr txBox="1">
            <a:spLocks noChangeArrowheads="1"/>
          </p:cNvSpPr>
          <p:nvPr/>
        </p:nvSpPr>
        <p:spPr bwMode="auto">
          <a:xfrm>
            <a:off x="10084620" y="3429358"/>
            <a:ext cx="423597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木工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室</a:t>
            </a:r>
            <a:r>
              <a:rPr lang="en-US" altLang="zh-TW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(B2)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18" name="文字方塊 2"/>
          <p:cNvSpPr txBox="1">
            <a:spLocks noChangeArrowheads="1"/>
          </p:cNvSpPr>
          <p:nvPr/>
        </p:nvSpPr>
        <p:spPr bwMode="auto">
          <a:xfrm>
            <a:off x="10774815" y="3114637"/>
            <a:ext cx="498348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發書</a:t>
            </a: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室</a:t>
            </a:r>
            <a:r>
              <a:rPr lang="en-US" alt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(B2)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19" name="文字方塊 2"/>
          <p:cNvSpPr txBox="1">
            <a:spLocks noChangeArrowheads="1"/>
          </p:cNvSpPr>
          <p:nvPr/>
        </p:nvSpPr>
        <p:spPr bwMode="auto">
          <a:xfrm>
            <a:off x="10498816" y="2685947"/>
            <a:ext cx="447883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陶藝教</a:t>
            </a: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室</a:t>
            </a:r>
          </a:p>
        </p:txBody>
      </p:sp>
      <p:sp>
        <p:nvSpPr>
          <p:cNvPr id="320" name="文字方塊 2"/>
          <p:cNvSpPr txBox="1">
            <a:spLocks noChangeArrowheads="1"/>
          </p:cNvSpPr>
          <p:nvPr/>
        </p:nvSpPr>
        <p:spPr bwMode="auto">
          <a:xfrm>
            <a:off x="10115656" y="2686450"/>
            <a:ext cx="541913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重量訓練</a:t>
            </a: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室</a:t>
            </a:r>
          </a:p>
        </p:txBody>
      </p:sp>
      <p:sp>
        <p:nvSpPr>
          <p:cNvPr id="321" name="文字方塊 2"/>
          <p:cNvSpPr txBox="1">
            <a:spLocks noChangeArrowheads="1"/>
          </p:cNvSpPr>
          <p:nvPr/>
        </p:nvSpPr>
        <p:spPr bwMode="auto">
          <a:xfrm>
            <a:off x="9887285" y="2572809"/>
            <a:ext cx="434598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舞一</a:t>
            </a:r>
            <a:endParaRPr lang="en-US" altLang="zh-TW" sz="5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</a:t>
            </a:r>
            <a:r>
              <a:rPr 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室</a:t>
            </a:r>
          </a:p>
        </p:txBody>
      </p:sp>
      <p:sp>
        <p:nvSpPr>
          <p:cNvPr id="322" name="文字方塊 2"/>
          <p:cNvSpPr txBox="1">
            <a:spLocks noChangeArrowheads="1"/>
          </p:cNvSpPr>
          <p:nvPr/>
        </p:nvSpPr>
        <p:spPr bwMode="auto">
          <a:xfrm>
            <a:off x="9088750" y="2607295"/>
            <a:ext cx="434598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小劇場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24" name="文字方塊 2"/>
          <p:cNvSpPr txBox="1">
            <a:spLocks noChangeArrowheads="1"/>
          </p:cNvSpPr>
          <p:nvPr/>
        </p:nvSpPr>
        <p:spPr bwMode="auto">
          <a:xfrm>
            <a:off x="8328059" y="2611986"/>
            <a:ext cx="475969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飛輪教室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25" name="文字方塊 2"/>
          <p:cNvSpPr txBox="1">
            <a:spLocks noChangeArrowheads="1"/>
          </p:cNvSpPr>
          <p:nvPr/>
        </p:nvSpPr>
        <p:spPr bwMode="auto">
          <a:xfrm>
            <a:off x="9158936" y="2940133"/>
            <a:ext cx="312031" cy="286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柔道</a:t>
            </a:r>
            <a:endParaRPr lang="en-US" alt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教室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26" name="文字方塊 2"/>
          <p:cNvSpPr txBox="1">
            <a:spLocks noChangeArrowheads="1"/>
          </p:cNvSpPr>
          <p:nvPr/>
        </p:nvSpPr>
        <p:spPr bwMode="auto">
          <a:xfrm>
            <a:off x="8589160" y="2973934"/>
            <a:ext cx="582227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地下大會議室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27" name="文字方塊 2"/>
          <p:cNvSpPr txBox="1">
            <a:spLocks noChangeArrowheads="1"/>
          </p:cNvSpPr>
          <p:nvPr/>
        </p:nvSpPr>
        <p:spPr bwMode="auto">
          <a:xfrm>
            <a:off x="8170571" y="2927367"/>
            <a:ext cx="434598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空手道</a:t>
            </a:r>
            <a:endParaRPr lang="en-US" alt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訓練室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28" name="文字方塊 2"/>
          <p:cNvSpPr txBox="1">
            <a:spLocks noChangeArrowheads="1"/>
          </p:cNvSpPr>
          <p:nvPr/>
        </p:nvSpPr>
        <p:spPr bwMode="auto">
          <a:xfrm>
            <a:off x="8701684" y="2608998"/>
            <a:ext cx="475969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排練教室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29" name="文字方塊 2"/>
          <p:cNvSpPr txBox="1">
            <a:spLocks noChangeArrowheads="1"/>
          </p:cNvSpPr>
          <p:nvPr/>
        </p:nvSpPr>
        <p:spPr bwMode="auto">
          <a:xfrm>
            <a:off x="8520510" y="3406313"/>
            <a:ext cx="335939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男廁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30" name="文字方塊 2"/>
          <p:cNvSpPr txBox="1">
            <a:spLocks noChangeArrowheads="1"/>
          </p:cNvSpPr>
          <p:nvPr/>
        </p:nvSpPr>
        <p:spPr bwMode="auto">
          <a:xfrm>
            <a:off x="8340295" y="3414917"/>
            <a:ext cx="335939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女廁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31" name="文字方塊 2"/>
          <p:cNvSpPr txBox="1">
            <a:spLocks noChangeArrowheads="1"/>
          </p:cNvSpPr>
          <p:nvPr/>
        </p:nvSpPr>
        <p:spPr bwMode="auto">
          <a:xfrm>
            <a:off x="9675683" y="3251193"/>
            <a:ext cx="324685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en-US" alt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(B2)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32" name="文字方塊 2"/>
          <p:cNvSpPr txBox="1">
            <a:spLocks noChangeArrowheads="1"/>
          </p:cNvSpPr>
          <p:nvPr/>
        </p:nvSpPr>
        <p:spPr bwMode="auto">
          <a:xfrm>
            <a:off x="9675684" y="3161523"/>
            <a:ext cx="324685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en-US" alt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(B1)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33" name="文字方塊 2"/>
          <p:cNvSpPr txBox="1">
            <a:spLocks noChangeArrowheads="1"/>
          </p:cNvSpPr>
          <p:nvPr/>
        </p:nvSpPr>
        <p:spPr bwMode="auto">
          <a:xfrm rot="2226998">
            <a:off x="10451939" y="1937217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生物階梯教室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34" name="文字方塊 2"/>
          <p:cNvSpPr txBox="1">
            <a:spLocks noChangeArrowheads="1"/>
          </p:cNvSpPr>
          <p:nvPr/>
        </p:nvSpPr>
        <p:spPr bwMode="auto">
          <a:xfrm rot="2362097">
            <a:off x="10449372" y="1808958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地科視聽教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35" name="文字方塊 2"/>
          <p:cNvSpPr txBox="1">
            <a:spLocks noChangeArrowheads="1"/>
          </p:cNvSpPr>
          <p:nvPr/>
        </p:nvSpPr>
        <p:spPr bwMode="auto">
          <a:xfrm rot="2400591">
            <a:off x="10439523" y="2062772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物理實驗室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36" name="文字方塊 2"/>
          <p:cNvSpPr txBox="1">
            <a:spLocks noChangeArrowheads="1"/>
          </p:cNvSpPr>
          <p:nvPr/>
        </p:nvSpPr>
        <p:spPr bwMode="auto">
          <a:xfrm rot="2470993">
            <a:off x="10470199" y="2203871"/>
            <a:ext cx="429260" cy="23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生活科技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電腦教室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37" name="文字方塊 2"/>
          <p:cNvSpPr txBox="1">
            <a:spLocks noChangeArrowheads="1"/>
          </p:cNvSpPr>
          <p:nvPr/>
        </p:nvSpPr>
        <p:spPr bwMode="auto">
          <a:xfrm>
            <a:off x="10148070" y="2246669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化學準備室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38" name="文字方塊 2"/>
          <p:cNvSpPr txBox="1">
            <a:spLocks noChangeArrowheads="1"/>
          </p:cNvSpPr>
          <p:nvPr/>
        </p:nvSpPr>
        <p:spPr bwMode="auto">
          <a:xfrm rot="2418599">
            <a:off x="10422013" y="2402088"/>
            <a:ext cx="546100" cy="187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化學實驗室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39" name="文字方塊 2"/>
          <p:cNvSpPr txBox="1">
            <a:spLocks noChangeArrowheads="1"/>
          </p:cNvSpPr>
          <p:nvPr/>
        </p:nvSpPr>
        <p:spPr bwMode="auto">
          <a:xfrm>
            <a:off x="10172248" y="2088160"/>
            <a:ext cx="429260" cy="23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生活科技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準備室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40" name="文字方塊 2"/>
          <p:cNvSpPr txBox="1">
            <a:spLocks noChangeArrowheads="1"/>
          </p:cNvSpPr>
          <p:nvPr/>
        </p:nvSpPr>
        <p:spPr bwMode="auto">
          <a:xfrm>
            <a:off x="9745787" y="2090500"/>
            <a:ext cx="429260" cy="23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生活科技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 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室</a:t>
            </a:r>
            <a:r>
              <a:rPr lang="en-US" alt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</a:t>
            </a:r>
            <a:r>
              <a:rPr lang="en-US" alt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41" name="文字方塊 2"/>
          <p:cNvSpPr txBox="1">
            <a:spLocks noChangeArrowheads="1"/>
          </p:cNvSpPr>
          <p:nvPr/>
        </p:nvSpPr>
        <p:spPr bwMode="auto">
          <a:xfrm>
            <a:off x="9370287" y="2100977"/>
            <a:ext cx="429260" cy="23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生活科技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 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室</a:t>
            </a:r>
            <a:r>
              <a:rPr lang="en-US" alt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二</a:t>
            </a:r>
            <a:r>
              <a:rPr lang="en-US" alt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42" name="文字方塊 2"/>
          <p:cNvSpPr txBox="1">
            <a:spLocks noChangeArrowheads="1"/>
          </p:cNvSpPr>
          <p:nvPr/>
        </p:nvSpPr>
        <p:spPr bwMode="auto">
          <a:xfrm>
            <a:off x="9371973" y="2244422"/>
            <a:ext cx="429260" cy="23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化學科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視聽教室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43" name="文字方塊 2"/>
          <p:cNvSpPr txBox="1">
            <a:spLocks noChangeArrowheads="1"/>
          </p:cNvSpPr>
          <p:nvPr/>
        </p:nvSpPr>
        <p:spPr bwMode="auto">
          <a:xfrm>
            <a:off x="9675684" y="2232036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化學實驗室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二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44" name="文字方塊 2"/>
          <p:cNvSpPr txBox="1">
            <a:spLocks noChangeArrowheads="1"/>
          </p:cNvSpPr>
          <p:nvPr/>
        </p:nvSpPr>
        <p:spPr bwMode="auto">
          <a:xfrm>
            <a:off x="9310830" y="1809262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生物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實驗室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二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45" name="文字方塊 2"/>
          <p:cNvSpPr txBox="1">
            <a:spLocks noChangeArrowheads="1"/>
          </p:cNvSpPr>
          <p:nvPr/>
        </p:nvSpPr>
        <p:spPr bwMode="auto">
          <a:xfrm>
            <a:off x="9306874" y="1665664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地科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實驗室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二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46" name="文字方塊 2"/>
          <p:cNvSpPr txBox="1">
            <a:spLocks noChangeArrowheads="1"/>
          </p:cNvSpPr>
          <p:nvPr/>
        </p:nvSpPr>
        <p:spPr bwMode="auto">
          <a:xfrm>
            <a:off x="9693752" y="1657362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地科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實驗室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47" name="文字方塊 2"/>
          <p:cNvSpPr txBox="1">
            <a:spLocks noChangeArrowheads="1"/>
          </p:cNvSpPr>
          <p:nvPr/>
        </p:nvSpPr>
        <p:spPr bwMode="auto">
          <a:xfrm>
            <a:off x="9693933" y="1811521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生物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實驗室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48" name="文字方塊 2"/>
          <p:cNvSpPr txBox="1">
            <a:spLocks noChangeArrowheads="1"/>
          </p:cNvSpPr>
          <p:nvPr/>
        </p:nvSpPr>
        <p:spPr bwMode="auto">
          <a:xfrm>
            <a:off x="10145957" y="1799855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生物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準備室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49" name="文字方塊 2"/>
          <p:cNvSpPr txBox="1">
            <a:spLocks noChangeArrowheads="1"/>
          </p:cNvSpPr>
          <p:nvPr/>
        </p:nvSpPr>
        <p:spPr bwMode="auto">
          <a:xfrm>
            <a:off x="10148880" y="1934491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物理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準備室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50" name="文字方塊 2"/>
          <p:cNvSpPr txBox="1">
            <a:spLocks noChangeArrowheads="1"/>
          </p:cNvSpPr>
          <p:nvPr/>
        </p:nvSpPr>
        <p:spPr bwMode="auto">
          <a:xfrm>
            <a:off x="10083598" y="1663425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地球科學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準備室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51" name="文字方塊 2"/>
          <p:cNvSpPr txBox="1">
            <a:spLocks noChangeArrowheads="1"/>
          </p:cNvSpPr>
          <p:nvPr/>
        </p:nvSpPr>
        <p:spPr bwMode="auto">
          <a:xfrm>
            <a:off x="9693628" y="1943731"/>
            <a:ext cx="54610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物理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實驗室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二</a:t>
            </a:r>
            <a:r>
              <a:rPr lang="en-US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52" name="文字方塊 2"/>
          <p:cNvSpPr txBox="1">
            <a:spLocks noChangeArrowheads="1"/>
          </p:cNvSpPr>
          <p:nvPr/>
        </p:nvSpPr>
        <p:spPr bwMode="auto">
          <a:xfrm>
            <a:off x="9371195" y="1948076"/>
            <a:ext cx="429260" cy="23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altLang="en-US" sz="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物理</a:t>
            </a: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科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  <a:spcAft>
                <a:spcPts val="0"/>
              </a:spcAft>
            </a:pPr>
            <a:r>
              <a:rPr lang="zh-TW" sz="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視聽教室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53" name="文字方塊 2"/>
          <p:cNvSpPr txBox="1">
            <a:spLocks noChangeArrowheads="1"/>
          </p:cNvSpPr>
          <p:nvPr/>
        </p:nvSpPr>
        <p:spPr bwMode="auto">
          <a:xfrm>
            <a:off x="8685124" y="1997444"/>
            <a:ext cx="314533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廁所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54" name="文字方塊 2"/>
          <p:cNvSpPr txBox="1">
            <a:spLocks noChangeArrowheads="1"/>
          </p:cNvSpPr>
          <p:nvPr/>
        </p:nvSpPr>
        <p:spPr bwMode="auto">
          <a:xfrm>
            <a:off x="8654695" y="2153516"/>
            <a:ext cx="375390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音樂科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55" name="文字方塊 2"/>
          <p:cNvSpPr txBox="1">
            <a:spLocks noChangeArrowheads="1"/>
          </p:cNvSpPr>
          <p:nvPr/>
        </p:nvSpPr>
        <p:spPr bwMode="auto">
          <a:xfrm>
            <a:off x="8123152" y="2001381"/>
            <a:ext cx="529437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音樂教室</a:t>
            </a:r>
            <a:r>
              <a:rPr lang="en-US" altLang="zh-TW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</a:t>
            </a:r>
            <a:r>
              <a:rPr lang="en-US" altLang="zh-TW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56" name="文字方塊 2"/>
          <p:cNvSpPr txBox="1">
            <a:spLocks noChangeArrowheads="1"/>
          </p:cNvSpPr>
          <p:nvPr/>
        </p:nvSpPr>
        <p:spPr bwMode="auto">
          <a:xfrm>
            <a:off x="7741860" y="2001381"/>
            <a:ext cx="524921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音樂教室</a:t>
            </a:r>
            <a:r>
              <a:rPr lang="en-US" altLang="zh-TW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二</a:t>
            </a:r>
            <a:r>
              <a:rPr lang="en-US" altLang="zh-TW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57" name="文字方塊 2"/>
          <p:cNvSpPr txBox="1">
            <a:spLocks noChangeArrowheads="1"/>
          </p:cNvSpPr>
          <p:nvPr/>
        </p:nvSpPr>
        <p:spPr bwMode="auto">
          <a:xfrm>
            <a:off x="7746714" y="2297783"/>
            <a:ext cx="524921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演奏教室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58" name="文字方塊 2"/>
          <p:cNvSpPr txBox="1">
            <a:spLocks noChangeArrowheads="1"/>
          </p:cNvSpPr>
          <p:nvPr/>
        </p:nvSpPr>
        <p:spPr bwMode="auto">
          <a:xfrm>
            <a:off x="8130988" y="2307542"/>
            <a:ext cx="551578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5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合奏教室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59" name="文字方塊 2"/>
          <p:cNvSpPr txBox="1">
            <a:spLocks noChangeArrowheads="1"/>
          </p:cNvSpPr>
          <p:nvPr/>
        </p:nvSpPr>
        <p:spPr bwMode="auto">
          <a:xfrm>
            <a:off x="7769272" y="2155166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60" name="文字方塊 2"/>
          <p:cNvSpPr txBox="1">
            <a:spLocks noChangeArrowheads="1"/>
          </p:cNvSpPr>
          <p:nvPr/>
        </p:nvSpPr>
        <p:spPr bwMode="auto">
          <a:xfrm>
            <a:off x="8026611" y="2155165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zh-TW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61" name="文字方塊 2"/>
          <p:cNvSpPr txBox="1">
            <a:spLocks noChangeArrowheads="1"/>
          </p:cNvSpPr>
          <p:nvPr/>
        </p:nvSpPr>
        <p:spPr bwMode="auto">
          <a:xfrm>
            <a:off x="8302066" y="2160202"/>
            <a:ext cx="353695" cy="26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zh-TW" sz="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62" name="文字方塊 361"/>
          <p:cNvSpPr txBox="1"/>
          <p:nvPr/>
        </p:nvSpPr>
        <p:spPr>
          <a:xfrm>
            <a:off x="7615723" y="2021706"/>
            <a:ext cx="292388" cy="36163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700" dirty="0"/>
              <a:t>莊敬樓</a:t>
            </a:r>
          </a:p>
        </p:txBody>
      </p:sp>
      <p:sp>
        <p:nvSpPr>
          <p:cNvPr id="363" name="文字方塊 362"/>
          <p:cNvSpPr txBox="1"/>
          <p:nvPr/>
        </p:nvSpPr>
        <p:spPr>
          <a:xfrm>
            <a:off x="10895585" y="2127562"/>
            <a:ext cx="307777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800" dirty="0"/>
              <a:t>科學館</a:t>
            </a:r>
          </a:p>
        </p:txBody>
      </p:sp>
      <p:sp>
        <p:nvSpPr>
          <p:cNvPr id="364" name="文字方塊 739"/>
          <p:cNvSpPr txBox="1"/>
          <p:nvPr/>
        </p:nvSpPr>
        <p:spPr>
          <a:xfrm>
            <a:off x="9152312" y="834579"/>
            <a:ext cx="384175" cy="5651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800" kern="100" dirty="0">
                <a:effectLst/>
                <a:latin typeface="Calibri" panose="020F0502020204030204" pitchFamily="34" charset="0"/>
                <a:ea typeface="中國龍行書體" panose="02010609000101010101" pitchFamily="49" charset="-120"/>
                <a:cs typeface="Times New Roman" panose="02020603050405020304" pitchFamily="18" charset="0"/>
              </a:rPr>
              <a:t>藝術大樓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65" name="文字方塊 739"/>
          <p:cNvSpPr txBox="1"/>
          <p:nvPr/>
        </p:nvSpPr>
        <p:spPr>
          <a:xfrm>
            <a:off x="7675848" y="1174206"/>
            <a:ext cx="384175" cy="5651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800" kern="100" dirty="0">
                <a:latin typeface="Calibri" panose="020F0502020204030204" pitchFamily="34" charset="0"/>
                <a:ea typeface="中國龍行書體" panose="02010609000101010101" pitchFamily="49" charset="-120"/>
                <a:cs typeface="Times New Roman" panose="02020603050405020304" pitchFamily="18" charset="0"/>
              </a:rPr>
              <a:t>山劇院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66" name="文字方塊 2"/>
          <p:cNvSpPr txBox="1">
            <a:spLocks noChangeArrowheads="1"/>
          </p:cNvSpPr>
          <p:nvPr/>
        </p:nvSpPr>
        <p:spPr bwMode="auto">
          <a:xfrm flipH="1">
            <a:off x="9556524" y="1411847"/>
            <a:ext cx="419882" cy="25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中國龍行書體" panose="02010609000101010101" pitchFamily="49" charset="-120"/>
                <a:cs typeface="Times New Roman" panose="02020603050405020304" pitchFamily="18" charset="0"/>
              </a:rPr>
              <a:t>山藝廊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68" name="文字方塊 2"/>
          <p:cNvSpPr txBox="1">
            <a:spLocks noChangeArrowheads="1"/>
          </p:cNvSpPr>
          <p:nvPr/>
        </p:nvSpPr>
        <p:spPr bwMode="auto">
          <a:xfrm>
            <a:off x="7633979" y="3407639"/>
            <a:ext cx="324685" cy="21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en-US" altLang="zh-TW" sz="5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(B1)</a:t>
            </a:r>
            <a:endParaRPr lang="zh-TW" sz="5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69" name="文字方塊 2"/>
          <p:cNvSpPr txBox="1">
            <a:spLocks noChangeArrowheads="1"/>
          </p:cNvSpPr>
          <p:nvPr/>
        </p:nvSpPr>
        <p:spPr bwMode="auto">
          <a:xfrm flipH="1">
            <a:off x="3820643" y="562720"/>
            <a:ext cx="817991" cy="25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復興二路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70" name="文字方塊 2"/>
          <p:cNvSpPr txBox="1">
            <a:spLocks noChangeArrowheads="1"/>
          </p:cNvSpPr>
          <p:nvPr/>
        </p:nvSpPr>
        <p:spPr bwMode="auto">
          <a:xfrm flipH="1">
            <a:off x="8434588" y="378913"/>
            <a:ext cx="685877" cy="25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8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復興二路</a:t>
            </a:r>
            <a:endParaRPr lang="zh-TW" sz="1200" kern="10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800" kern="10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372" name="直線接點 371"/>
          <p:cNvCxnSpPr/>
          <p:nvPr/>
        </p:nvCxnSpPr>
        <p:spPr>
          <a:xfrm>
            <a:off x="557072" y="2050270"/>
            <a:ext cx="0" cy="3750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直線接點 373"/>
          <p:cNvCxnSpPr/>
          <p:nvPr/>
        </p:nvCxnSpPr>
        <p:spPr>
          <a:xfrm flipH="1">
            <a:off x="557072" y="1912505"/>
            <a:ext cx="179128" cy="138912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直線接點 375"/>
          <p:cNvCxnSpPr/>
          <p:nvPr/>
        </p:nvCxnSpPr>
        <p:spPr>
          <a:xfrm>
            <a:off x="336701" y="3904112"/>
            <a:ext cx="0" cy="20382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直線接點 377"/>
          <p:cNvCxnSpPr/>
          <p:nvPr/>
        </p:nvCxnSpPr>
        <p:spPr>
          <a:xfrm flipH="1">
            <a:off x="336701" y="1693558"/>
            <a:ext cx="288432" cy="208837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2" name="文字方塊 2"/>
          <p:cNvSpPr txBox="1">
            <a:spLocks noChangeArrowheads="1"/>
          </p:cNvSpPr>
          <p:nvPr/>
        </p:nvSpPr>
        <p:spPr bwMode="auto">
          <a:xfrm rot="19311104" flipH="1">
            <a:off x="1021962" y="1001204"/>
            <a:ext cx="1161415" cy="25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復興二路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83" name="文字方塊 706"/>
          <p:cNvSpPr txBox="1"/>
          <p:nvPr/>
        </p:nvSpPr>
        <p:spPr>
          <a:xfrm>
            <a:off x="226155" y="4672904"/>
            <a:ext cx="384175" cy="5322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復興四路</a:t>
            </a:r>
            <a:endParaRPr 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385" name="直線接點 384"/>
          <p:cNvCxnSpPr/>
          <p:nvPr/>
        </p:nvCxnSpPr>
        <p:spPr>
          <a:xfrm>
            <a:off x="336701" y="1898920"/>
            <a:ext cx="0" cy="15468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7" name="文字方塊 706"/>
          <p:cNvSpPr txBox="1"/>
          <p:nvPr/>
        </p:nvSpPr>
        <p:spPr>
          <a:xfrm>
            <a:off x="221107" y="2474973"/>
            <a:ext cx="384175" cy="5322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復興二路</a:t>
            </a:r>
            <a:endParaRPr 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6" name="文字方塊 2"/>
          <p:cNvSpPr txBox="1">
            <a:spLocks noChangeArrowheads="1"/>
          </p:cNvSpPr>
          <p:nvPr/>
        </p:nvSpPr>
        <p:spPr bwMode="auto">
          <a:xfrm flipH="1">
            <a:off x="3354970" y="1037494"/>
            <a:ext cx="744855" cy="25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數學</a:t>
            </a: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專科教室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22" name="文字方塊 2"/>
          <p:cNvSpPr txBox="1">
            <a:spLocks noChangeArrowheads="1"/>
          </p:cNvSpPr>
          <p:nvPr/>
        </p:nvSpPr>
        <p:spPr bwMode="auto">
          <a:xfrm>
            <a:off x="11505912" y="1423728"/>
            <a:ext cx="550121" cy="20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900"/>
              </a:lnSpc>
              <a:spcAft>
                <a:spcPts val="0"/>
              </a:spcAft>
            </a:pPr>
            <a:r>
              <a:rPr lang="zh-TW" altLang="en-US" sz="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車道口</a:t>
            </a:r>
            <a:endParaRPr lang="zh-TW" sz="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9405682" y="4379840"/>
            <a:ext cx="261610" cy="24942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500" dirty="0"/>
              <a:t>廁  所</a:t>
            </a:r>
          </a:p>
        </p:txBody>
      </p:sp>
      <p:sp>
        <p:nvSpPr>
          <p:cNvPr id="224" name="文字方塊 223"/>
          <p:cNvSpPr txBox="1"/>
          <p:nvPr/>
        </p:nvSpPr>
        <p:spPr>
          <a:xfrm>
            <a:off x="8179178" y="4462894"/>
            <a:ext cx="261610" cy="24942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500" dirty="0"/>
              <a:t>廁  所</a:t>
            </a:r>
          </a:p>
        </p:txBody>
      </p:sp>
      <p:sp>
        <p:nvSpPr>
          <p:cNvPr id="225" name="文字方塊 224"/>
          <p:cNvSpPr txBox="1"/>
          <p:nvPr/>
        </p:nvSpPr>
        <p:spPr>
          <a:xfrm>
            <a:off x="6847912" y="4465411"/>
            <a:ext cx="261610" cy="2638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500"/>
              <a:t>男 廁  </a:t>
            </a:r>
            <a:endParaRPr lang="zh-TW" altLang="en-US" sz="500" dirty="0"/>
          </a:p>
        </p:txBody>
      </p:sp>
      <p:sp>
        <p:nvSpPr>
          <p:cNvPr id="230" name="文字方塊 229"/>
          <p:cNvSpPr txBox="1"/>
          <p:nvPr/>
        </p:nvSpPr>
        <p:spPr>
          <a:xfrm>
            <a:off x="6845133" y="4722714"/>
            <a:ext cx="261610" cy="2638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500" dirty="0"/>
              <a:t>女 廁  </a:t>
            </a:r>
          </a:p>
        </p:txBody>
      </p:sp>
      <p:sp>
        <p:nvSpPr>
          <p:cNvPr id="231" name="文字方塊 2"/>
          <p:cNvSpPr txBox="1">
            <a:spLocks noChangeArrowheads="1"/>
          </p:cNvSpPr>
          <p:nvPr/>
        </p:nvSpPr>
        <p:spPr bwMode="auto">
          <a:xfrm>
            <a:off x="5421213" y="5914509"/>
            <a:ext cx="728186" cy="169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105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校  門  口</a:t>
            </a:r>
            <a:endParaRPr 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4" name="直線接點 3"/>
          <p:cNvCxnSpPr/>
          <p:nvPr/>
        </p:nvCxnSpPr>
        <p:spPr>
          <a:xfrm flipV="1">
            <a:off x="11539279" y="998785"/>
            <a:ext cx="0" cy="4392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接點 35"/>
          <p:cNvCxnSpPr/>
          <p:nvPr/>
        </p:nvCxnSpPr>
        <p:spPr>
          <a:xfrm>
            <a:off x="2119332" y="4411709"/>
            <a:ext cx="45507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0" name="文字方塊 412"/>
          <p:cNvSpPr txBox="1"/>
          <p:nvPr/>
        </p:nvSpPr>
        <p:spPr>
          <a:xfrm>
            <a:off x="2136680" y="2156802"/>
            <a:ext cx="368935" cy="3416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廁  所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5" name="文字方塊 412"/>
          <p:cNvSpPr txBox="1"/>
          <p:nvPr/>
        </p:nvSpPr>
        <p:spPr>
          <a:xfrm>
            <a:off x="899819" y="2212528"/>
            <a:ext cx="368935" cy="3416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廁  所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60" name="文字方塊 2">
            <a:extLst>
              <a:ext uri="{FF2B5EF4-FFF2-40B4-BE49-F238E27FC236}">
                <a16:creationId xmlns:a16="http://schemas.microsoft.com/office/drawing/2014/main" id="{502A56CF-3676-4AEE-A0DA-DF7B16FDD470}"/>
              </a:ext>
            </a:extLst>
          </p:cNvPr>
          <p:cNvSpPr txBox="1">
            <a:spLocks noChangeArrowheads="1"/>
          </p:cNvSpPr>
          <p:nvPr/>
        </p:nvSpPr>
        <p:spPr bwMode="auto">
          <a:xfrm rot="2544191">
            <a:off x="7235638" y="4868239"/>
            <a:ext cx="478714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3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多功能</a:t>
            </a:r>
            <a:endParaRPr lang="zh-TW" sz="3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3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</a:t>
            </a:r>
            <a:r>
              <a:rPr lang="zh-TW" sz="3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教室</a:t>
            </a:r>
            <a:r>
              <a:rPr lang="en-US" sz="3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3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四</a:t>
            </a:r>
            <a:r>
              <a:rPr lang="en-US" sz="3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3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66" name="文字方塊 739">
            <a:extLst>
              <a:ext uri="{FF2B5EF4-FFF2-40B4-BE49-F238E27FC236}">
                <a16:creationId xmlns:a16="http://schemas.microsoft.com/office/drawing/2014/main" id="{6C1B5393-AE2D-47B2-B7A5-F3EE06BC22AB}"/>
              </a:ext>
            </a:extLst>
          </p:cNvPr>
          <p:cNvSpPr txBox="1"/>
          <p:nvPr/>
        </p:nvSpPr>
        <p:spPr>
          <a:xfrm flipH="1">
            <a:off x="7132819" y="2027235"/>
            <a:ext cx="67814" cy="2069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300" u="sng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撞球室</a:t>
            </a:r>
            <a:endParaRPr lang="zh-TW" sz="300" u="sng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68" name="文字方塊 739">
            <a:extLst>
              <a:ext uri="{FF2B5EF4-FFF2-40B4-BE49-F238E27FC236}">
                <a16:creationId xmlns:a16="http://schemas.microsoft.com/office/drawing/2014/main" id="{E1C3A37A-44D3-4AD1-A906-7986092741D1}"/>
              </a:ext>
            </a:extLst>
          </p:cNvPr>
          <p:cNvSpPr txBox="1"/>
          <p:nvPr/>
        </p:nvSpPr>
        <p:spPr>
          <a:xfrm flipH="1">
            <a:off x="7042879" y="2049176"/>
            <a:ext cx="111227" cy="27844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3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樂活教室</a:t>
            </a:r>
            <a:endParaRPr lang="zh-TW" sz="3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70" name="文字方塊 739">
            <a:extLst>
              <a:ext uri="{FF2B5EF4-FFF2-40B4-BE49-F238E27FC236}">
                <a16:creationId xmlns:a16="http://schemas.microsoft.com/office/drawing/2014/main" id="{F3F0EBA2-291B-4A78-8854-81EBAE2A62A0}"/>
              </a:ext>
            </a:extLst>
          </p:cNvPr>
          <p:cNvSpPr txBox="1"/>
          <p:nvPr/>
        </p:nvSpPr>
        <p:spPr>
          <a:xfrm flipH="1">
            <a:off x="6932979" y="2141117"/>
            <a:ext cx="111227" cy="27844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3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多功能教室</a:t>
            </a:r>
            <a:r>
              <a:rPr lang="en-US" altLang="zh-TW" sz="3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en-US" altLang="zh-TW" sz="3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sz="3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8" name="文字方塊 2">
            <a:extLst>
              <a:ext uri="{FF2B5EF4-FFF2-40B4-BE49-F238E27FC236}">
                <a16:creationId xmlns:a16="http://schemas.microsoft.com/office/drawing/2014/main" id="{4D595D07-A526-4954-8DB5-C018C5A40028}"/>
              </a:ext>
            </a:extLst>
          </p:cNvPr>
          <p:cNvSpPr txBox="1">
            <a:spLocks noChangeArrowheads="1"/>
          </p:cNvSpPr>
          <p:nvPr/>
        </p:nvSpPr>
        <p:spPr bwMode="auto">
          <a:xfrm rot="2595249">
            <a:off x="8291978" y="4770378"/>
            <a:ext cx="542290" cy="25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教師</a:t>
            </a:r>
            <a:endParaRPr lang="en-US" altLang="zh-TW" sz="400" b="1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600"/>
              </a:lnSpc>
              <a:spcAft>
                <a:spcPts val="0"/>
              </a:spcAft>
            </a:pPr>
            <a:r>
              <a:rPr lang="zh-TW" altLang="en-US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休息室</a:t>
            </a:r>
            <a:r>
              <a:rPr lang="en-US" altLang="zh-TW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</a:t>
            </a:r>
            <a:r>
              <a:rPr lang="en-US" altLang="zh-TW" sz="4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39" name="文字方塊 238">
            <a:extLst>
              <a:ext uri="{FF2B5EF4-FFF2-40B4-BE49-F238E27FC236}">
                <a16:creationId xmlns:a16="http://schemas.microsoft.com/office/drawing/2014/main" id="{C7CEC708-47CA-4452-9D19-A48A2CF7B7D9}"/>
              </a:ext>
            </a:extLst>
          </p:cNvPr>
          <p:cNvSpPr txBox="1"/>
          <p:nvPr/>
        </p:nvSpPr>
        <p:spPr>
          <a:xfrm rot="18131441">
            <a:off x="3218217" y="3113859"/>
            <a:ext cx="416897" cy="240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5400" algn="l" defTabSz="914400" rtl="0" eaLnBrk="1" fontAlgn="auto" latinLnBrk="0" hangingPunct="1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" kern="100" dirty="0">
                <a:solidFill>
                  <a:prstClr val="blac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多功能</a:t>
            </a:r>
            <a:endParaRPr lang="en-US" altLang="zh-TW" sz="400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25400" algn="l" defTabSz="914400" rtl="0" eaLnBrk="1" fontAlgn="auto" latinLnBrk="0" hangingPunct="1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教室</a:t>
            </a:r>
            <a:r>
              <a:rPr kumimoji="0" lang="en-US" altLang="zh-TW" sz="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三</a:t>
            </a:r>
            <a:r>
              <a:rPr kumimoji="0" lang="en-US" altLang="zh-TW" sz="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kumimoji="0" lang="zh-TW" altLang="en-US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6" name="文字方塊 2">
            <a:extLst>
              <a:ext uri="{FF2B5EF4-FFF2-40B4-BE49-F238E27FC236}">
                <a16:creationId xmlns:a16="http://schemas.microsoft.com/office/drawing/2014/main" id="{56E51738-2924-4EE3-AC88-94F8443D58DC}"/>
              </a:ext>
            </a:extLst>
          </p:cNvPr>
          <p:cNvSpPr txBox="1">
            <a:spLocks noChangeArrowheads="1"/>
          </p:cNvSpPr>
          <p:nvPr/>
        </p:nvSpPr>
        <p:spPr bwMode="auto">
          <a:xfrm rot="18138813" flipH="1">
            <a:off x="4323760" y="1573133"/>
            <a:ext cx="300914" cy="1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11</a:t>
            </a:r>
            <a:r>
              <a:rPr lang="en-US" altLang="zh-TW" sz="6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7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sz="1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305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613</Words>
  <Application>Microsoft Office PowerPoint</Application>
  <PresentationFormat>寬螢幕</PresentationFormat>
  <Paragraphs>283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67</cp:revision>
  <dcterms:created xsi:type="dcterms:W3CDTF">2022-08-23T05:23:27Z</dcterms:created>
  <dcterms:modified xsi:type="dcterms:W3CDTF">2024-06-25T07:56:19Z</dcterms:modified>
</cp:coreProperties>
</file>