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74" r:id="rId2"/>
    <p:sldId id="257" r:id="rId3"/>
    <p:sldId id="258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72" r:id="rId12"/>
    <p:sldId id="268" r:id="rId13"/>
    <p:sldId id="270" r:id="rId14"/>
    <p:sldId id="273" r:id="rId1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FD2E20-4DC8-470F-8A8E-9DE9E8AEDD94}" type="datetimeFigureOut">
              <a:rPr lang="zh-TW" altLang="en-US" smtClean="0"/>
              <a:t>2023/9/16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1B36F8-F3DB-42C7-9107-C52712407DD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140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1B36F8-F3DB-42C7-9107-C52712407DDD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8091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1B36F8-F3DB-42C7-9107-C52712407DDD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8091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173157"/>
            <a:ext cx="7772400" cy="1470025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87716" y="2643182"/>
            <a:ext cx="6670366" cy="17526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F5CC-B3CD-4EC7-BF43-EC68C01DC89E}" type="datetimeFigureOut">
              <a:rPr lang="zh-TW" altLang="en-US" smtClean="0"/>
              <a:t>2023/9/16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02F50-EF47-4B34-9F6A-B9AB673D719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F5CC-B3CD-4EC7-BF43-EC68C01DC89E}" type="datetimeFigureOut">
              <a:rPr lang="zh-TW" altLang="en-US" smtClean="0"/>
              <a:t>2023/9/16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02F50-EF47-4B34-9F6A-B9AB673D719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43768" y="274639"/>
            <a:ext cx="1543032" cy="5851525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61513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F5CC-B3CD-4EC7-BF43-EC68C01DC89E}" type="datetimeFigureOut">
              <a:rPr lang="zh-TW" altLang="en-US" smtClean="0"/>
              <a:t>2023/9/16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02F50-EF47-4B34-9F6A-B9AB673D719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F5CC-B3CD-4EC7-BF43-EC68C01DC89E}" type="datetimeFigureOut">
              <a:rPr lang="zh-TW" altLang="en-US" smtClean="0"/>
              <a:t>2023/9/16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02F50-EF47-4B34-9F6A-B9AB673D719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2924181"/>
            <a:ext cx="7772400" cy="1362075"/>
          </a:xfrm>
        </p:spPr>
        <p:txBody>
          <a:bodyPr anchor="t"/>
          <a:lstStyle>
            <a:lvl1pPr algn="l">
              <a:defRPr sz="4400" b="0" cap="all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5800" y="1428747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F5CC-B3CD-4EC7-BF43-EC68C01DC89E}" type="datetimeFigureOut">
              <a:rPr lang="zh-TW" altLang="en-US" smtClean="0"/>
              <a:t>2023/9/16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02F50-EF47-4B34-9F6A-B9AB673D719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F5CC-B3CD-4EC7-BF43-EC68C01DC89E}" type="datetimeFigureOut">
              <a:rPr lang="zh-TW" altLang="en-US" smtClean="0"/>
              <a:t>2023/9/16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02F50-EF47-4B34-9F6A-B9AB673D719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F5CC-B3CD-4EC7-BF43-EC68C01DC89E}" type="datetimeFigureOut">
              <a:rPr lang="zh-TW" altLang="en-US" smtClean="0"/>
              <a:t>2023/9/16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02F50-EF47-4B34-9F6A-B9AB673D719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F5CC-B3CD-4EC7-BF43-EC68C01DC89E}" type="datetimeFigureOut">
              <a:rPr lang="zh-TW" altLang="en-US" smtClean="0"/>
              <a:t>2023/9/16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02F50-EF47-4B34-9F6A-B9AB673D719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F5CC-B3CD-4EC7-BF43-EC68C01DC89E}" type="datetimeFigureOut">
              <a:rPr lang="zh-TW" altLang="en-US" smtClean="0"/>
              <a:t>2023/9/16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02F50-EF47-4B34-9F6A-B9AB673D719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0382" y="1071546"/>
            <a:ext cx="5111750" cy="50497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679083" y="1071546"/>
            <a:ext cx="3008313" cy="34290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F5CC-B3CD-4EC7-BF43-EC68C01DC89E}" type="datetimeFigureOut">
              <a:rPr lang="zh-TW" altLang="en-US" smtClean="0"/>
              <a:t>2023/9/16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02F50-EF47-4B34-9F6A-B9AB673D7192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5" y="285728"/>
            <a:ext cx="8230993" cy="696626"/>
          </a:xfrm>
        </p:spPr>
        <p:txBody>
          <a:bodyPr anchor="ctr"/>
          <a:lstStyle>
            <a:lvl1pPr algn="ctr">
              <a:defRPr sz="3600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01024" y="642918"/>
            <a:ext cx="785818" cy="4572032"/>
          </a:xfrm>
        </p:spPr>
        <p:txBody>
          <a:bodyPr vert="eaVert" anchor="ctr"/>
          <a:lstStyle>
            <a:lvl1pPr algn="l">
              <a:defRPr sz="2400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42922" y="541340"/>
            <a:ext cx="6415094" cy="5459428"/>
          </a:xfrm>
          <a:prstGeom prst="roundRect">
            <a:avLst>
              <a:gd name="adj" fmla="val 4800"/>
            </a:avLst>
          </a:prstGeom>
          <a:solidFill>
            <a:schemeClr val="accent1">
              <a:tint val="20000"/>
            </a:schemeClr>
          </a:solidFill>
          <a:ln w="38100">
            <a:gradFill flip="none"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tint val="20000"/>
                  </a:schemeClr>
                </a:gs>
              </a:gsLst>
              <a:lin ang="16200000" scaled="1"/>
              <a:tileRect/>
            </a:gradFill>
          </a:ln>
          <a:effectLst>
            <a:outerShdw blurRad="76200" dist="38100" dir="5400000" sx="100500" sy="100500" algn="tl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7072330" y="1000108"/>
            <a:ext cx="914368" cy="4214842"/>
          </a:xfrm>
        </p:spPr>
        <p:txBody>
          <a:bodyPr vert="eaVert" anchor="ctr"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6F5CC-B3CD-4EC7-BF43-EC68C01DC89E}" type="datetimeFigureOut">
              <a:rPr lang="zh-TW" altLang="en-US" smtClean="0"/>
              <a:t>2023/9/16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02F50-EF47-4B34-9F6A-B9AB673D719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13">
            <a:duotone>
              <a:schemeClr val="accent1"/>
              <a:srgbClr val="FFFFFF"/>
            </a:duotone>
            <a:lum bright="12000" contrast="40000"/>
          </a:blip>
          <a:stretch>
            <a:fillRect/>
          </a:stretch>
        </p:blipFill>
        <p:spPr>
          <a:xfrm>
            <a:off x="6667809" y="4915143"/>
            <a:ext cx="2476191" cy="194285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矩形 9"/>
          <p:cNvSpPr/>
          <p:nvPr/>
        </p:nvSpPr>
        <p:spPr>
          <a:xfrm>
            <a:off x="0" y="0"/>
            <a:ext cx="9144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20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</a:schemeClr>
              </a:gs>
            </a:gsLst>
            <a:lin ang="18900000" scaled="1"/>
            <a:tileRect/>
          </a:gradFill>
          <a:ln w="12700" cap="rnd" cmpd="sng" algn="ctr">
            <a:noFill/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40951"/>
            <a:ext cx="4572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5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  <a:alpha val="60000"/>
                </a:schemeClr>
              </a:gs>
            </a:gsLst>
            <a:lin ang="8100000" scaled="1"/>
            <a:tileRect/>
          </a:gradFill>
          <a:ln w="12700" cap="rnd" cmpd="sng" algn="ctr">
            <a:noFill/>
            <a:prstDash val="solid"/>
          </a:ln>
          <a:effectLst>
            <a:glow>
              <a:schemeClr val="accent1">
                <a:tint val="100000"/>
                <a:shade val="100000"/>
                <a:hueMod val="100000"/>
                <a:satMod val="100000"/>
              </a:schemeClr>
            </a:glow>
            <a:softEdge rad="127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14">
            <a:duotone>
              <a:schemeClr val="accent1"/>
              <a:srgbClr val="FFFFFF"/>
            </a:duotone>
            <a:lum bright="35000" contrast="40000"/>
          </a:blip>
          <a:stretch>
            <a:fillRect/>
          </a:stretch>
        </p:blipFill>
        <p:spPr>
          <a:xfrm>
            <a:off x="0" y="6420445"/>
            <a:ext cx="9144000" cy="43755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6F5CC-B3CD-4EC7-BF43-EC68C01DC89E}" type="datetimeFigureOut">
              <a:rPr lang="zh-TW" altLang="en-US" smtClean="0"/>
              <a:t>2023/9/16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02F50-EF47-4B34-9F6A-B9AB673D719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50000"/>
        <a:buFont typeface="Wingdings 2"/>
        <a:buChar char="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2"/>
        </a:buClr>
        <a:buSzPct val="50000"/>
        <a:buFont typeface="Wingdings 2"/>
        <a:buChar char="³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3"/>
        </a:buClr>
        <a:buSzPct val="60000"/>
        <a:buFont typeface="Wingdings 2"/>
        <a:buChar char="®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5"/>
        </a:buClr>
        <a:buSzPct val="45000"/>
        <a:buFont typeface="Wingdings 2"/>
        <a:buChar char="¯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school.tp.edu.tw/Login.action?schNo=423301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oe.gov.taipei/News_Content.aspx?n=CF964BE841683164&amp;sms=69B4E6B26379EE4E&amp;s=C2BF72C8D689E24E&amp;ccms_cs=1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85720" y="571480"/>
            <a:ext cx="8572560" cy="3786214"/>
          </a:xfrm>
        </p:spPr>
        <p:txBody>
          <a:bodyPr>
            <a:normAutofit/>
          </a:bodyPr>
          <a:lstStyle/>
          <a:p>
            <a:pPr algn="ctr"/>
            <a:r>
              <a:rPr lang="zh-TW" altLang="en-US" dirty="0"/>
              <a:t>臺北市立復興高中</a:t>
            </a:r>
            <a:br>
              <a:rPr lang="en-US" altLang="zh-TW" dirty="0"/>
            </a:br>
            <a:r>
              <a:rPr lang="zh-TW" altLang="en-US" dirty="0"/>
              <a:t>學生與家長</a:t>
            </a:r>
            <a:br>
              <a:rPr lang="en-US" altLang="zh-TW" dirty="0"/>
            </a:br>
            <a:r>
              <a:rPr lang="zh-TW" altLang="en-US" sz="5400" b="1" dirty="0"/>
              <a:t>網路查閱各項成績</a:t>
            </a:r>
            <a:br>
              <a:rPr lang="en-US" altLang="zh-TW" sz="5400" dirty="0"/>
            </a:br>
            <a:r>
              <a:rPr lang="en-US" altLang="zh-TW" sz="4400" b="1" dirty="0"/>
              <a:t>(</a:t>
            </a:r>
            <a:r>
              <a:rPr lang="zh-TW" altLang="en-US" sz="4400" b="1" dirty="0"/>
              <a:t>新一代校務行政系統</a:t>
            </a:r>
            <a:r>
              <a:rPr lang="en-US" altLang="zh-TW" sz="4400" b="1" dirty="0"/>
              <a:t>)</a:t>
            </a:r>
            <a:br>
              <a:rPr lang="en-US" altLang="zh-TW" sz="4400" b="1" dirty="0"/>
            </a:br>
            <a:r>
              <a:rPr lang="zh-TW" altLang="en-US" dirty="0"/>
              <a:t>路徑說明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15616" y="5301208"/>
            <a:ext cx="6670366" cy="1143008"/>
          </a:xfrm>
        </p:spPr>
        <p:txBody>
          <a:bodyPr>
            <a:normAutofit fontScale="92500"/>
          </a:bodyPr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112/9/16</a:t>
            </a: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註冊組</a:t>
            </a:r>
            <a:endParaRPr lang="en-US" altLang="zh-TW" dirty="0">
              <a:solidFill>
                <a:schemeClr val="bg2">
                  <a:lumMod val="10000"/>
                </a:schemeClr>
              </a:solidFill>
              <a:latin typeface="+mj-ea"/>
              <a:ea typeface="+mj-ea"/>
            </a:endParaRP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(</a:t>
            </a: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問題諮詢：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02-28914131#220</a:t>
            </a: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、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221</a:t>
            </a: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、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222)</a:t>
            </a:r>
            <a:endParaRPr lang="zh-TW" altLang="en-US" dirty="0">
              <a:solidFill>
                <a:schemeClr val="bg2">
                  <a:lumMod val="10000"/>
                </a:schemeClr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830649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9" y="2420888"/>
            <a:ext cx="9793089" cy="468052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922114"/>
          </a:xfrm>
        </p:spPr>
        <p:txBody>
          <a:bodyPr>
            <a:normAutofit/>
          </a:bodyPr>
          <a:lstStyle/>
          <a:p>
            <a:pPr algn="l"/>
            <a:r>
              <a:rPr lang="zh-TW" altLang="en-US" sz="5300" b="1" dirty="0"/>
              <a:t>八、查詢成績</a:t>
            </a:r>
            <a:r>
              <a:rPr lang="en-US" altLang="zh-TW" sz="5300" b="1" dirty="0"/>
              <a:t>&gt;</a:t>
            </a:r>
            <a:r>
              <a:rPr lang="zh-TW" altLang="en-US" sz="5300" b="1" dirty="0">
                <a:solidFill>
                  <a:srgbClr val="0000CC"/>
                </a:solidFill>
              </a:rPr>
              <a:t>學期成績</a:t>
            </a:r>
            <a:endParaRPr lang="zh-TW" altLang="en-US" sz="3600" dirty="0">
              <a:solidFill>
                <a:srgbClr val="0000CC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1052736"/>
            <a:ext cx="5472608" cy="6190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400" dirty="0">
                <a:latin typeface="+mj-ea"/>
                <a:ea typeface="+mj-ea"/>
              </a:rPr>
              <a:t>1.</a:t>
            </a:r>
            <a:r>
              <a:rPr lang="zh-TW" altLang="zh-TW" sz="2400" dirty="0">
                <a:latin typeface="+mj-ea"/>
                <a:ea typeface="+mj-ea"/>
              </a:rPr>
              <a:t>由</a:t>
            </a:r>
            <a:r>
              <a:rPr lang="zh-TW" altLang="zh-TW" sz="3000" b="1" dirty="0">
                <a:latin typeface="+mj-ea"/>
                <a:ea typeface="+mj-ea"/>
              </a:rPr>
              <a:t>學期</a:t>
            </a:r>
            <a:r>
              <a:rPr lang="zh-TW" altLang="zh-TW" sz="2400" dirty="0">
                <a:latin typeface="+mj-ea"/>
                <a:ea typeface="+mj-ea"/>
              </a:rPr>
              <a:t>方框</a:t>
            </a:r>
            <a:r>
              <a:rPr lang="zh-TW" altLang="en-US" sz="2400" dirty="0">
                <a:latin typeface="+mj-ea"/>
                <a:ea typeface="+mj-ea"/>
              </a:rPr>
              <a:t> </a:t>
            </a:r>
            <a:r>
              <a:rPr lang="zh-TW" altLang="zh-TW" sz="2400" dirty="0">
                <a:latin typeface="+mj-ea"/>
                <a:ea typeface="+mj-ea"/>
              </a:rPr>
              <a:t>點選欲查學期</a:t>
            </a:r>
            <a:r>
              <a:rPr lang="en-US" altLang="zh-TW" sz="2400" dirty="0">
                <a:latin typeface="+mj-ea"/>
                <a:ea typeface="+mj-ea"/>
              </a:rPr>
              <a:t>(</a:t>
            </a:r>
            <a:r>
              <a:rPr lang="zh-TW" altLang="en-US" sz="2400" dirty="0">
                <a:latin typeface="+mj-ea"/>
                <a:ea typeface="+mj-ea"/>
              </a:rPr>
              <a:t>同前頁</a:t>
            </a:r>
            <a:r>
              <a:rPr lang="en-US" altLang="zh-TW" sz="2400" dirty="0">
                <a:latin typeface="+mj-ea"/>
                <a:ea typeface="+mj-ea"/>
              </a:rPr>
              <a:t>)</a:t>
            </a:r>
            <a:endParaRPr lang="zh-TW" altLang="zh-TW" sz="2400" dirty="0">
              <a:latin typeface="+mj-ea"/>
              <a:ea typeface="+mj-ea"/>
            </a:endParaRPr>
          </a:p>
          <a:p>
            <a:pPr marL="0" indent="0">
              <a:buNone/>
            </a:pPr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>
          <a:xfrm>
            <a:off x="179512" y="1484784"/>
            <a:ext cx="8892480" cy="936104"/>
          </a:xfrm>
          <a:prstGeom prst="rect">
            <a:avLst/>
          </a:prstGeom>
        </p:spPr>
        <p:txBody>
          <a:bodyPr vert="horz" rtlCol="0"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50000"/>
              <a:buFont typeface="Wingdings 2"/>
              <a:buChar char="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50000"/>
              <a:buFont typeface="Wingdings 2"/>
              <a:buChar char="³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0000"/>
              <a:buFont typeface="Wingdings 2"/>
              <a:buChar char="®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SzPct val="45000"/>
              <a:buFont typeface="Wingdings 2"/>
              <a:buChar char="¯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2000" dirty="0">
                <a:latin typeface="+mj-ea"/>
                <a:ea typeface="+mj-ea"/>
              </a:rPr>
              <a:t>2.</a:t>
            </a:r>
            <a:r>
              <a:rPr lang="zh-TW" altLang="en-US" sz="2400" dirty="0">
                <a:latin typeface="+mj-ea"/>
                <a:ea typeface="+mj-ea"/>
              </a:rPr>
              <a:t>選</a:t>
            </a:r>
            <a:r>
              <a:rPr lang="zh-TW" altLang="zh-TW" sz="3000" b="1" dirty="0">
                <a:solidFill>
                  <a:srgbClr val="0000CC"/>
                </a:solidFill>
                <a:latin typeface="+mj-ea"/>
                <a:ea typeface="+mj-ea"/>
              </a:rPr>
              <a:t>學期成績</a:t>
            </a:r>
            <a:r>
              <a:rPr lang="zh-TW" altLang="en-US" sz="2400" dirty="0">
                <a:latin typeface="+mj-ea"/>
                <a:ea typeface="+mj-ea"/>
              </a:rPr>
              <a:t>標籤</a:t>
            </a:r>
            <a:r>
              <a:rPr lang="zh-TW" altLang="zh-TW" sz="2400" dirty="0">
                <a:latin typeface="+mj-ea"/>
                <a:ea typeface="+mj-ea"/>
              </a:rPr>
              <a:t>：</a:t>
            </a:r>
            <a:r>
              <a:rPr lang="zh-TW" altLang="en-US" sz="2400" dirty="0">
                <a:latin typeface="+mj-ea"/>
                <a:ea typeface="+mj-ea"/>
              </a:rPr>
              <a:t>呈現</a:t>
            </a:r>
            <a:r>
              <a:rPr lang="zh-TW" altLang="zh-TW" sz="2400" dirty="0">
                <a:latin typeface="+mj-ea"/>
                <a:ea typeface="+mj-ea"/>
              </a:rPr>
              <a:t>該學期</a:t>
            </a:r>
            <a:r>
              <a:rPr lang="en-US" altLang="zh-TW" sz="2400" b="1" dirty="0">
                <a:solidFill>
                  <a:srgbClr val="0000CC"/>
                </a:solidFill>
                <a:latin typeface="+mj-ea"/>
                <a:ea typeface="+mj-ea"/>
              </a:rPr>
              <a:t>(</a:t>
            </a:r>
            <a:r>
              <a:rPr lang="zh-TW" altLang="zh-TW" sz="2400" b="1" dirty="0">
                <a:solidFill>
                  <a:srgbClr val="0000CC"/>
                </a:solidFill>
                <a:latin typeface="+mj-ea"/>
                <a:ea typeface="+mj-ea"/>
              </a:rPr>
              <a:t>目前</a:t>
            </a:r>
            <a:r>
              <a:rPr lang="en-US" altLang="zh-TW" sz="2400" b="1" dirty="0">
                <a:solidFill>
                  <a:srgbClr val="0000CC"/>
                </a:solidFill>
                <a:latin typeface="+mj-ea"/>
                <a:ea typeface="+mj-ea"/>
              </a:rPr>
              <a:t>)</a:t>
            </a:r>
            <a:r>
              <a:rPr lang="zh-TW" altLang="zh-TW" sz="2400" b="1" dirty="0">
                <a:solidFill>
                  <a:srgbClr val="0000CC"/>
                </a:solidFill>
                <a:latin typeface="+mj-ea"/>
                <a:ea typeface="+mj-ea"/>
              </a:rPr>
              <a:t>分數</a:t>
            </a:r>
            <a:r>
              <a:rPr lang="zh-TW" altLang="zh-TW" sz="2400" dirty="0">
                <a:latin typeface="+mj-ea"/>
                <a:ea typeface="+mj-ea"/>
              </a:rPr>
              <a:t>、</a:t>
            </a:r>
            <a:r>
              <a:rPr lang="zh-TW" altLang="zh-TW" sz="2400" b="1" dirty="0">
                <a:solidFill>
                  <a:srgbClr val="0000CC"/>
                </a:solidFill>
                <a:latin typeface="+mj-ea"/>
                <a:ea typeface="+mj-ea"/>
              </a:rPr>
              <a:t>原始</a:t>
            </a:r>
            <a:r>
              <a:rPr lang="zh-TW" altLang="zh-TW" sz="2400" dirty="0">
                <a:latin typeface="+mj-ea"/>
                <a:ea typeface="+mj-ea"/>
              </a:rPr>
              <a:t>、</a:t>
            </a:r>
            <a:r>
              <a:rPr lang="zh-TW" altLang="zh-TW" sz="2400" b="1" dirty="0">
                <a:solidFill>
                  <a:srgbClr val="0000CC"/>
                </a:solidFill>
                <a:latin typeface="+mj-ea"/>
                <a:ea typeface="+mj-ea"/>
              </a:rPr>
              <a:t>補考</a:t>
            </a:r>
            <a:r>
              <a:rPr lang="zh-TW" altLang="zh-TW" sz="2400" dirty="0">
                <a:latin typeface="+mj-ea"/>
                <a:ea typeface="+mj-ea"/>
              </a:rPr>
              <a:t>、</a:t>
            </a:r>
            <a:r>
              <a:rPr lang="zh-TW" altLang="zh-TW" sz="2400" b="1" dirty="0">
                <a:solidFill>
                  <a:srgbClr val="0000CC"/>
                </a:solidFill>
                <a:latin typeface="+mj-ea"/>
                <a:ea typeface="+mj-ea"/>
              </a:rPr>
              <a:t>重修 </a:t>
            </a:r>
            <a:br>
              <a:rPr lang="en-US" altLang="zh-TW" sz="2400" b="1" dirty="0">
                <a:latin typeface="+mj-ea"/>
                <a:ea typeface="+mj-ea"/>
              </a:rPr>
            </a:br>
            <a:r>
              <a:rPr lang="zh-TW" altLang="en-US" sz="2400" b="1" dirty="0">
                <a:latin typeface="+mj-ea"/>
                <a:ea typeface="+mj-ea"/>
              </a:rPr>
              <a:t>   </a:t>
            </a:r>
            <a:r>
              <a:rPr lang="zh-TW" altLang="zh-TW" sz="2400" dirty="0">
                <a:latin typeface="+mj-ea"/>
                <a:ea typeface="+mj-ea"/>
              </a:rPr>
              <a:t>各階段</a:t>
            </a:r>
            <a:r>
              <a:rPr lang="zh-TW" altLang="en-US" sz="2400" dirty="0">
                <a:latin typeface="+mj-ea"/>
                <a:ea typeface="+mj-ea"/>
              </a:rPr>
              <a:t>學期</a:t>
            </a:r>
            <a:r>
              <a:rPr lang="zh-TW" altLang="zh-TW" sz="2400" dirty="0">
                <a:latin typeface="+mj-ea"/>
                <a:ea typeface="+mj-ea"/>
              </a:rPr>
              <a:t>成績</a:t>
            </a:r>
            <a:r>
              <a:rPr lang="zh-TW" altLang="zh-TW" sz="2600" dirty="0">
                <a:latin typeface="+mj-ea"/>
                <a:ea typeface="+mj-ea"/>
              </a:rPr>
              <a:t>。</a:t>
            </a:r>
            <a:r>
              <a:rPr lang="zh-TW" altLang="en-US" sz="2600" dirty="0">
                <a:latin typeface="+mj-ea"/>
                <a:ea typeface="+mj-ea"/>
              </a:rPr>
              <a:t> </a:t>
            </a:r>
            <a:r>
              <a:rPr lang="en-US" altLang="zh-TW" sz="2600" b="1" dirty="0">
                <a:latin typeface="+mj-ea"/>
                <a:ea typeface="+mj-ea"/>
              </a:rPr>
              <a:t>(</a:t>
            </a:r>
            <a:r>
              <a:rPr lang="zh-TW" altLang="zh-TW" sz="2600" b="1" dirty="0">
                <a:latin typeface="+mj-ea"/>
                <a:ea typeface="+mj-ea"/>
              </a:rPr>
              <a:t>目前</a:t>
            </a:r>
            <a:r>
              <a:rPr lang="en-US" altLang="zh-TW" sz="2600" b="1" dirty="0">
                <a:latin typeface="+mj-ea"/>
                <a:ea typeface="+mj-ea"/>
              </a:rPr>
              <a:t>)</a:t>
            </a:r>
            <a:r>
              <a:rPr lang="zh-TW" altLang="zh-TW" sz="2600" b="1" dirty="0">
                <a:latin typeface="+mj-ea"/>
                <a:ea typeface="+mj-ea"/>
              </a:rPr>
              <a:t>分數</a:t>
            </a:r>
            <a:r>
              <a:rPr lang="zh-TW" altLang="zh-TW" sz="2000" dirty="0">
                <a:latin typeface="+mj-ea"/>
                <a:ea typeface="+mj-ea"/>
              </a:rPr>
              <a:t>是「原始、補考、重修」擇優</a:t>
            </a:r>
            <a:r>
              <a:rPr lang="zh-TW" altLang="en-US" sz="2000" dirty="0">
                <a:latin typeface="+mj-ea"/>
                <a:ea typeface="+mj-ea"/>
              </a:rPr>
              <a:t>學期</a:t>
            </a:r>
            <a:r>
              <a:rPr lang="zh-TW" altLang="zh-TW" sz="2000" dirty="0">
                <a:latin typeface="+mj-ea"/>
                <a:ea typeface="+mj-ea"/>
              </a:rPr>
              <a:t>成績</a:t>
            </a:r>
          </a:p>
          <a:p>
            <a:pPr marL="0" indent="0">
              <a:buFont typeface="Wingdings 2"/>
              <a:buNone/>
            </a:pPr>
            <a:endParaRPr lang="zh-TW" altLang="en-US" sz="2400" dirty="0">
              <a:latin typeface="+mj-ea"/>
              <a:ea typeface="+mj-ea"/>
            </a:endParaRPr>
          </a:p>
        </p:txBody>
      </p:sp>
      <p:sp>
        <p:nvSpPr>
          <p:cNvPr id="8" name="圓角矩形圖說文字 7"/>
          <p:cNvSpPr/>
          <p:nvPr/>
        </p:nvSpPr>
        <p:spPr>
          <a:xfrm>
            <a:off x="5868144" y="3573016"/>
            <a:ext cx="2664296" cy="504056"/>
          </a:xfrm>
          <a:prstGeom prst="wedgeRoundRectCallout">
            <a:avLst>
              <a:gd name="adj1" fmla="val -58522"/>
              <a:gd name="adj2" fmla="val -365325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 w="38100">
                <a:noFill/>
              </a:ln>
              <a:noFill/>
            </a:endParaRPr>
          </a:p>
        </p:txBody>
      </p:sp>
      <p:sp>
        <p:nvSpPr>
          <p:cNvPr id="10" name="圓角矩形圖說文字 9"/>
          <p:cNvSpPr/>
          <p:nvPr/>
        </p:nvSpPr>
        <p:spPr>
          <a:xfrm>
            <a:off x="3440088" y="2564904"/>
            <a:ext cx="1044116" cy="464056"/>
          </a:xfrm>
          <a:prstGeom prst="wedgeRoundRectCallout">
            <a:avLst>
              <a:gd name="adj1" fmla="val -165074"/>
              <a:gd name="adj2" fmla="val -191269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 w="38100">
                <a:noFill/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752016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波浪 10"/>
          <p:cNvSpPr/>
          <p:nvPr/>
        </p:nvSpPr>
        <p:spPr>
          <a:xfrm>
            <a:off x="16251" y="6237312"/>
            <a:ext cx="9118518" cy="648072"/>
          </a:xfrm>
          <a:prstGeom prst="wav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31" y="1813329"/>
            <a:ext cx="9144000" cy="4423983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771814"/>
          </a:xfrm>
        </p:spPr>
        <p:txBody>
          <a:bodyPr>
            <a:normAutofit/>
          </a:bodyPr>
          <a:lstStyle/>
          <a:p>
            <a:pPr algn="l"/>
            <a:r>
              <a:rPr lang="zh-TW" altLang="en-US" b="1" dirty="0"/>
              <a:t>九、查詢成績</a:t>
            </a:r>
            <a:r>
              <a:rPr lang="en-US" altLang="zh-TW" b="1" dirty="0"/>
              <a:t>&gt;</a:t>
            </a:r>
            <a:r>
              <a:rPr lang="zh-TW" altLang="en-US" b="1" dirty="0">
                <a:solidFill>
                  <a:srgbClr val="0000CC"/>
                </a:solidFill>
              </a:rPr>
              <a:t>學年成績</a:t>
            </a:r>
            <a:endParaRPr lang="zh-TW" altLang="en-US" dirty="0">
              <a:solidFill>
                <a:srgbClr val="0000CC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6251" y="887819"/>
            <a:ext cx="5647888" cy="6190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400" dirty="0">
                <a:latin typeface="+mj-ea"/>
                <a:ea typeface="+mj-ea"/>
              </a:rPr>
              <a:t>1.</a:t>
            </a:r>
            <a:r>
              <a:rPr lang="zh-TW" altLang="zh-TW" sz="2400" dirty="0">
                <a:latin typeface="+mj-ea"/>
                <a:ea typeface="+mj-ea"/>
              </a:rPr>
              <a:t>由</a:t>
            </a:r>
            <a:r>
              <a:rPr lang="zh-TW" altLang="zh-TW" sz="3000" b="1" dirty="0">
                <a:latin typeface="+mj-ea"/>
                <a:ea typeface="+mj-ea"/>
              </a:rPr>
              <a:t>學期</a:t>
            </a:r>
            <a:r>
              <a:rPr lang="zh-TW" altLang="zh-TW" sz="2400" dirty="0">
                <a:latin typeface="+mj-ea"/>
                <a:ea typeface="+mj-ea"/>
              </a:rPr>
              <a:t>方框</a:t>
            </a:r>
            <a:r>
              <a:rPr lang="zh-TW" altLang="en-US" sz="2400" dirty="0">
                <a:latin typeface="+mj-ea"/>
                <a:ea typeface="+mj-ea"/>
              </a:rPr>
              <a:t> </a:t>
            </a:r>
            <a:r>
              <a:rPr lang="zh-TW" altLang="zh-TW" sz="2400" dirty="0">
                <a:latin typeface="+mj-ea"/>
                <a:ea typeface="+mj-ea"/>
              </a:rPr>
              <a:t>點選欲查學期</a:t>
            </a:r>
            <a:r>
              <a:rPr lang="en-US" altLang="zh-TW" sz="2400" dirty="0">
                <a:latin typeface="+mj-ea"/>
                <a:ea typeface="+mj-ea"/>
              </a:rPr>
              <a:t>(</a:t>
            </a:r>
            <a:r>
              <a:rPr lang="zh-TW" altLang="en-US" sz="2400" dirty="0">
                <a:latin typeface="+mj-ea"/>
                <a:ea typeface="+mj-ea"/>
              </a:rPr>
              <a:t>同前頁</a:t>
            </a:r>
            <a:r>
              <a:rPr lang="en-US" altLang="zh-TW" sz="2400" dirty="0">
                <a:latin typeface="+mj-ea"/>
                <a:ea typeface="+mj-ea"/>
              </a:rPr>
              <a:t>)</a:t>
            </a:r>
            <a:endParaRPr lang="zh-TW" altLang="zh-TW" sz="2400" dirty="0">
              <a:latin typeface="+mj-ea"/>
              <a:ea typeface="+mj-ea"/>
            </a:endParaRPr>
          </a:p>
          <a:p>
            <a:pPr marL="0" indent="0">
              <a:buNone/>
            </a:pPr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>
          <a:xfrm>
            <a:off x="16251" y="1278721"/>
            <a:ext cx="9139768" cy="1409925"/>
          </a:xfrm>
          <a:prstGeom prst="rect">
            <a:avLst/>
          </a:prstGeom>
        </p:spPr>
        <p:txBody>
          <a:bodyPr vert="horz" rtlCol="0"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50000"/>
              <a:buFont typeface="Wingdings 2"/>
              <a:buChar char="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50000"/>
              <a:buFont typeface="Wingdings 2"/>
              <a:buChar char="³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0000"/>
              <a:buFont typeface="Wingdings 2"/>
              <a:buChar char="®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SzPct val="45000"/>
              <a:buFont typeface="Wingdings 2"/>
              <a:buChar char="¯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2400" dirty="0">
                <a:latin typeface="+mj-ea"/>
                <a:ea typeface="+mj-ea"/>
              </a:rPr>
              <a:t>2.</a:t>
            </a:r>
            <a:r>
              <a:rPr lang="zh-TW" altLang="en-US" sz="2400" dirty="0">
                <a:latin typeface="+mj-ea"/>
                <a:ea typeface="+mj-ea"/>
              </a:rPr>
              <a:t>選</a:t>
            </a:r>
            <a:r>
              <a:rPr lang="zh-TW" altLang="zh-TW" sz="3000" b="1" dirty="0">
                <a:solidFill>
                  <a:srgbClr val="0000CC"/>
                </a:solidFill>
                <a:latin typeface="+mj-ea"/>
                <a:ea typeface="+mj-ea"/>
              </a:rPr>
              <a:t>學年成績</a:t>
            </a:r>
            <a:r>
              <a:rPr lang="en-US" altLang="zh-TW" sz="3000" b="1" dirty="0">
                <a:latin typeface="+mj-ea"/>
                <a:ea typeface="+mj-ea"/>
              </a:rPr>
              <a:t>+</a:t>
            </a:r>
            <a:r>
              <a:rPr lang="zh-TW" altLang="zh-TW" sz="3000" b="1" dirty="0">
                <a:solidFill>
                  <a:srgbClr val="0000CC"/>
                </a:solidFill>
                <a:latin typeface="+mj-ea"/>
                <a:ea typeface="+mj-ea"/>
              </a:rPr>
              <a:t>選擇學年度</a:t>
            </a:r>
            <a:r>
              <a:rPr lang="zh-TW" altLang="zh-TW" sz="2400" dirty="0">
                <a:latin typeface="+mj-ea"/>
                <a:ea typeface="+mj-ea"/>
              </a:rPr>
              <a:t>：</a:t>
            </a:r>
            <a:r>
              <a:rPr lang="zh-TW" altLang="en-US" sz="2400" dirty="0">
                <a:latin typeface="+mj-ea"/>
                <a:ea typeface="+mj-ea"/>
              </a:rPr>
              <a:t>  呈現</a:t>
            </a:r>
            <a:r>
              <a:rPr lang="zh-TW" altLang="zh-TW" sz="2400" dirty="0">
                <a:latin typeface="+mj-ea"/>
                <a:ea typeface="+mj-ea"/>
              </a:rPr>
              <a:t>該學年</a:t>
            </a:r>
            <a:r>
              <a:rPr lang="en-US" altLang="zh-TW" sz="2400" dirty="0">
                <a:latin typeface="+mj-ea"/>
                <a:ea typeface="+mj-ea"/>
              </a:rPr>
              <a:t>(</a:t>
            </a:r>
            <a:r>
              <a:rPr lang="zh-TW" altLang="zh-TW" sz="2400" dirty="0">
                <a:latin typeface="+mj-ea"/>
                <a:ea typeface="+mj-ea"/>
              </a:rPr>
              <a:t>目前</a:t>
            </a:r>
            <a:r>
              <a:rPr lang="en-US" altLang="zh-TW" sz="2400" dirty="0">
                <a:latin typeface="+mj-ea"/>
                <a:ea typeface="+mj-ea"/>
              </a:rPr>
              <a:t>)</a:t>
            </a:r>
            <a:r>
              <a:rPr lang="zh-TW" altLang="zh-TW" sz="2400" dirty="0">
                <a:latin typeface="+mj-ea"/>
                <a:ea typeface="+mj-ea"/>
              </a:rPr>
              <a:t>各科學年成績</a:t>
            </a:r>
          </a:p>
          <a:p>
            <a:pPr marL="0" indent="0">
              <a:buNone/>
            </a:pPr>
            <a:r>
              <a:rPr lang="en-US" altLang="zh-TW" sz="2400" dirty="0">
                <a:latin typeface="+mj-ea"/>
                <a:ea typeface="+mj-ea"/>
              </a:rPr>
              <a:t>   </a:t>
            </a:r>
          </a:p>
          <a:p>
            <a:pPr marL="0" indent="0">
              <a:buNone/>
            </a:pPr>
            <a:endParaRPr lang="en-US" altLang="zh-TW" sz="24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zh-TW" sz="24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zh-TW" sz="24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zh-TW" sz="24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zh-TW" sz="24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zh-TW" sz="24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zh-TW" sz="24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zh-TW" sz="24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zh-TW" sz="2400" dirty="0">
              <a:latin typeface="+mj-ea"/>
              <a:ea typeface="+mj-ea"/>
            </a:endParaRPr>
          </a:p>
        </p:txBody>
      </p:sp>
      <p:sp>
        <p:nvSpPr>
          <p:cNvPr id="8" name="圓角矩形圖說文字 7"/>
          <p:cNvSpPr/>
          <p:nvPr/>
        </p:nvSpPr>
        <p:spPr>
          <a:xfrm>
            <a:off x="7452320" y="2189506"/>
            <a:ext cx="576064" cy="401813"/>
          </a:xfrm>
          <a:prstGeom prst="wedgeRoundRectCallout">
            <a:avLst>
              <a:gd name="adj1" fmla="val -586050"/>
              <a:gd name="adj2" fmla="val -170316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 w="38100">
                <a:noFill/>
              </a:ln>
              <a:noFill/>
            </a:endParaRPr>
          </a:p>
        </p:txBody>
      </p:sp>
      <p:sp>
        <p:nvSpPr>
          <p:cNvPr id="10" name="圓角矩形圖說文字 9"/>
          <p:cNvSpPr/>
          <p:nvPr/>
        </p:nvSpPr>
        <p:spPr>
          <a:xfrm>
            <a:off x="5076056" y="2646873"/>
            <a:ext cx="1044116" cy="720080"/>
          </a:xfrm>
          <a:prstGeom prst="wedgeRoundRectCallout">
            <a:avLst>
              <a:gd name="adj1" fmla="val -116669"/>
              <a:gd name="adj2" fmla="val -174421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 w="38100">
                <a:noFill/>
              </a:ln>
              <a:noFill/>
            </a:endParaRPr>
          </a:p>
        </p:txBody>
      </p:sp>
      <p:sp>
        <p:nvSpPr>
          <p:cNvPr id="14" name="圓角矩形圖說文字 13"/>
          <p:cNvSpPr/>
          <p:nvPr/>
        </p:nvSpPr>
        <p:spPr>
          <a:xfrm>
            <a:off x="1940095" y="2688646"/>
            <a:ext cx="1800200" cy="259022"/>
          </a:xfrm>
          <a:prstGeom prst="wedgeRoundRectCallout">
            <a:avLst>
              <a:gd name="adj1" fmla="val -86718"/>
              <a:gd name="adj2" fmla="val -577599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 w="38100">
                <a:noFill/>
              </a:ln>
              <a:noFill/>
            </a:endParaRPr>
          </a:p>
        </p:txBody>
      </p:sp>
      <p:sp>
        <p:nvSpPr>
          <p:cNvPr id="6" name="矩形 5"/>
          <p:cNvSpPr/>
          <p:nvPr/>
        </p:nvSpPr>
        <p:spPr>
          <a:xfrm>
            <a:off x="-39712" y="6328316"/>
            <a:ext cx="917448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b="1" dirty="0">
                <a:solidFill>
                  <a:srgbClr val="0000CC"/>
                </a:solidFill>
                <a:latin typeface="+mj-ea"/>
                <a:ea typeface="+mj-ea"/>
              </a:rPr>
              <a:t>學年成績為上下學期</a:t>
            </a:r>
            <a:r>
              <a:rPr lang="en-US" altLang="zh-TW" sz="2000" b="1" dirty="0">
                <a:solidFill>
                  <a:srgbClr val="0000CC"/>
                </a:solidFill>
                <a:latin typeface="+mj-ea"/>
                <a:ea typeface="+mj-ea"/>
              </a:rPr>
              <a:t>[</a:t>
            </a:r>
            <a:r>
              <a:rPr lang="zh-TW" altLang="zh-TW" sz="2000" b="1" dirty="0">
                <a:solidFill>
                  <a:srgbClr val="0000CC"/>
                </a:solidFill>
                <a:latin typeface="+mj-ea"/>
                <a:ea typeface="+mj-ea"/>
              </a:rPr>
              <a:t>原始學期</a:t>
            </a:r>
            <a:r>
              <a:rPr lang="en-US" altLang="zh-TW" sz="2000" b="1" dirty="0">
                <a:solidFill>
                  <a:srgbClr val="0000CC"/>
                </a:solidFill>
                <a:latin typeface="+mj-ea"/>
                <a:ea typeface="+mj-ea"/>
              </a:rPr>
              <a:t>]</a:t>
            </a:r>
            <a:r>
              <a:rPr lang="zh-TW" altLang="en-US" sz="2000" b="1" dirty="0">
                <a:solidFill>
                  <a:srgbClr val="0000CC"/>
                </a:solidFill>
                <a:latin typeface="+mj-ea"/>
                <a:ea typeface="+mj-ea"/>
              </a:rPr>
              <a:t>及</a:t>
            </a:r>
            <a:r>
              <a:rPr lang="en-US" altLang="zh-TW" sz="2000" b="1" dirty="0">
                <a:solidFill>
                  <a:srgbClr val="0000CC"/>
                </a:solidFill>
                <a:latin typeface="+mj-ea"/>
                <a:ea typeface="+mj-ea"/>
              </a:rPr>
              <a:t>[</a:t>
            </a:r>
            <a:r>
              <a:rPr lang="zh-TW" altLang="zh-TW" sz="2000" b="1" dirty="0">
                <a:solidFill>
                  <a:srgbClr val="0000CC"/>
                </a:solidFill>
                <a:latin typeface="+mj-ea"/>
                <a:ea typeface="+mj-ea"/>
              </a:rPr>
              <a:t>補考</a:t>
            </a:r>
            <a:r>
              <a:rPr lang="en-US" altLang="zh-TW" sz="2000" b="1" dirty="0">
                <a:solidFill>
                  <a:srgbClr val="0000CC"/>
                </a:solidFill>
                <a:latin typeface="+mj-ea"/>
                <a:ea typeface="+mj-ea"/>
              </a:rPr>
              <a:t>]</a:t>
            </a:r>
            <a:r>
              <a:rPr lang="zh-TW" altLang="en-US" sz="2000" b="1" dirty="0">
                <a:solidFill>
                  <a:srgbClr val="0000CC"/>
                </a:solidFill>
                <a:latin typeface="+mj-ea"/>
                <a:ea typeface="+mj-ea"/>
              </a:rPr>
              <a:t> </a:t>
            </a:r>
            <a:r>
              <a:rPr lang="zh-TW" altLang="zh-TW" sz="2000" b="1" dirty="0">
                <a:solidFill>
                  <a:srgbClr val="0000CC"/>
                </a:solidFill>
                <a:latin typeface="+mj-ea"/>
                <a:ea typeface="+mj-ea"/>
              </a:rPr>
              <a:t>擇優</a:t>
            </a:r>
            <a:r>
              <a:rPr lang="zh-TW" altLang="en-US" sz="2000" b="1" dirty="0">
                <a:solidFill>
                  <a:srgbClr val="0000CC"/>
                </a:solidFill>
                <a:latin typeface="+mj-ea"/>
                <a:ea typeface="+mj-ea"/>
              </a:rPr>
              <a:t>成績之平均</a:t>
            </a:r>
            <a:r>
              <a:rPr lang="en-US" altLang="zh-TW" sz="2200" b="1" dirty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zh-TW" altLang="zh-TW" sz="2200" b="1" dirty="0">
                <a:solidFill>
                  <a:srgbClr val="FF0000"/>
                </a:solidFill>
                <a:latin typeface="+mj-ea"/>
                <a:ea typeface="+mj-ea"/>
              </a:rPr>
              <a:t>重修不列入學年</a:t>
            </a:r>
            <a:r>
              <a:rPr lang="zh-TW" altLang="en-US" sz="2200" b="1" dirty="0">
                <a:solidFill>
                  <a:srgbClr val="FF0000"/>
                </a:solidFill>
                <a:latin typeface="+mj-ea"/>
                <a:ea typeface="+mj-ea"/>
              </a:rPr>
              <a:t>成績</a:t>
            </a:r>
            <a:r>
              <a:rPr lang="en-US" altLang="zh-TW" sz="2200" b="1" dirty="0">
                <a:solidFill>
                  <a:srgbClr val="FF0000"/>
                </a:solidFill>
                <a:latin typeface="+mj-ea"/>
                <a:ea typeface="+mj-ea"/>
              </a:rPr>
              <a:t>)</a:t>
            </a:r>
            <a:endParaRPr lang="zh-TW" altLang="zh-TW" sz="22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3572925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27794"/>
            <a:ext cx="8784976" cy="423020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922114"/>
          </a:xfrm>
        </p:spPr>
        <p:txBody>
          <a:bodyPr>
            <a:normAutofit/>
          </a:bodyPr>
          <a:lstStyle/>
          <a:p>
            <a:pPr algn="l"/>
            <a:r>
              <a:rPr lang="zh-TW" altLang="en-US" b="1" dirty="0"/>
              <a:t>十、查詢成績</a:t>
            </a:r>
            <a:r>
              <a:rPr lang="en-US" altLang="zh-TW" b="1" dirty="0"/>
              <a:t>&gt;</a:t>
            </a:r>
            <a:r>
              <a:rPr lang="zh-TW" altLang="en-US" b="1" dirty="0">
                <a:solidFill>
                  <a:srgbClr val="0000CC"/>
                </a:solidFill>
              </a:rPr>
              <a:t>領域學分數</a:t>
            </a:r>
            <a:endParaRPr lang="zh-TW" altLang="en-US" dirty="0">
              <a:solidFill>
                <a:srgbClr val="0000CC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92128" y="1046614"/>
            <a:ext cx="5647888" cy="6190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400" dirty="0">
                <a:latin typeface="+mj-ea"/>
                <a:ea typeface="+mj-ea"/>
              </a:rPr>
              <a:t>1.</a:t>
            </a:r>
            <a:r>
              <a:rPr lang="zh-TW" altLang="zh-TW" sz="2400" dirty="0">
                <a:latin typeface="+mj-ea"/>
                <a:ea typeface="+mj-ea"/>
              </a:rPr>
              <a:t>由</a:t>
            </a:r>
            <a:r>
              <a:rPr lang="zh-TW" altLang="zh-TW" sz="3000" b="1" dirty="0">
                <a:latin typeface="+mj-ea"/>
                <a:ea typeface="+mj-ea"/>
              </a:rPr>
              <a:t>學期</a:t>
            </a:r>
            <a:r>
              <a:rPr lang="zh-TW" altLang="zh-TW" sz="2400" dirty="0">
                <a:latin typeface="+mj-ea"/>
                <a:ea typeface="+mj-ea"/>
              </a:rPr>
              <a:t>方框</a:t>
            </a:r>
            <a:r>
              <a:rPr lang="zh-TW" altLang="en-US" sz="2400" dirty="0">
                <a:latin typeface="+mj-ea"/>
                <a:ea typeface="+mj-ea"/>
              </a:rPr>
              <a:t> </a:t>
            </a:r>
            <a:r>
              <a:rPr lang="zh-TW" altLang="zh-TW" sz="2400" dirty="0">
                <a:latin typeface="+mj-ea"/>
                <a:ea typeface="+mj-ea"/>
              </a:rPr>
              <a:t>點選欲查學期</a:t>
            </a:r>
            <a:r>
              <a:rPr lang="en-US" altLang="zh-TW" sz="2400" dirty="0">
                <a:latin typeface="+mj-ea"/>
                <a:ea typeface="+mj-ea"/>
              </a:rPr>
              <a:t>(</a:t>
            </a:r>
            <a:r>
              <a:rPr lang="zh-TW" altLang="en-US" sz="2400" dirty="0">
                <a:latin typeface="+mj-ea"/>
                <a:ea typeface="+mj-ea"/>
              </a:rPr>
              <a:t>同前頁</a:t>
            </a:r>
            <a:r>
              <a:rPr lang="en-US" altLang="zh-TW" sz="2400" dirty="0">
                <a:latin typeface="+mj-ea"/>
                <a:ea typeface="+mj-ea"/>
              </a:rPr>
              <a:t>)</a:t>
            </a:r>
            <a:endParaRPr lang="zh-TW" altLang="zh-TW" sz="2400" dirty="0">
              <a:latin typeface="+mj-ea"/>
              <a:ea typeface="+mj-ea"/>
            </a:endParaRPr>
          </a:p>
          <a:p>
            <a:pPr marL="0" indent="0">
              <a:buNone/>
            </a:pPr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8" name="圓角矩形圖說文字 7"/>
          <p:cNvSpPr/>
          <p:nvPr/>
        </p:nvSpPr>
        <p:spPr>
          <a:xfrm>
            <a:off x="7596336" y="2924944"/>
            <a:ext cx="1029023" cy="360040"/>
          </a:xfrm>
          <a:prstGeom prst="wedgeRoundRectCallout">
            <a:avLst>
              <a:gd name="adj1" fmla="val -331675"/>
              <a:gd name="adj2" fmla="val -278017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 w="38100">
                <a:noFill/>
              </a:ln>
              <a:noFill/>
            </a:endParaRPr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1928076" y="1665676"/>
            <a:ext cx="7098358" cy="1619308"/>
          </a:xfrm>
          <a:prstGeom prst="rect">
            <a:avLst/>
          </a:prstGeom>
        </p:spPr>
        <p:txBody>
          <a:bodyPr vert="horz" rtlCol="0"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50000"/>
              <a:buFont typeface="Wingdings 2"/>
              <a:buChar char="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50000"/>
              <a:buFont typeface="Wingdings 2"/>
              <a:buChar char="³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0000"/>
              <a:buFont typeface="Wingdings 2"/>
              <a:buChar char="®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SzPct val="45000"/>
              <a:buFont typeface="Wingdings 2"/>
              <a:buChar char="¯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2400" dirty="0">
                <a:latin typeface="+mj-ea"/>
                <a:ea typeface="+mj-ea"/>
              </a:rPr>
              <a:t>2.</a:t>
            </a:r>
            <a:r>
              <a:rPr lang="zh-TW" altLang="en-US" sz="2400" dirty="0">
                <a:latin typeface="+mj-ea"/>
                <a:ea typeface="+mj-ea"/>
              </a:rPr>
              <a:t>選 </a:t>
            </a:r>
            <a:r>
              <a:rPr lang="zh-TW" altLang="zh-TW" sz="3000" b="1" dirty="0">
                <a:latin typeface="+mj-ea"/>
                <a:ea typeface="+mj-ea"/>
              </a:rPr>
              <a:t>領域累積學分數</a:t>
            </a:r>
            <a:r>
              <a:rPr lang="zh-TW" altLang="zh-TW" sz="2400" dirty="0">
                <a:latin typeface="+mj-ea"/>
                <a:ea typeface="+mj-ea"/>
              </a:rPr>
              <a:t>：</a:t>
            </a:r>
            <a:r>
              <a:rPr lang="zh-TW" altLang="en-US" sz="2400" dirty="0">
                <a:latin typeface="+mj-ea"/>
                <a:ea typeface="+mj-ea"/>
              </a:rPr>
              <a:t>呈現</a:t>
            </a:r>
            <a:r>
              <a:rPr lang="zh-TW" altLang="zh-TW" sz="2400" b="1" dirty="0">
                <a:latin typeface="+mj-ea"/>
                <a:ea typeface="+mj-ea"/>
              </a:rPr>
              <a:t>各領域累積學分數</a:t>
            </a:r>
            <a:endParaRPr lang="zh-TW" altLang="zh-TW" sz="24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1800" b="1" dirty="0">
                <a:latin typeface="+mj-ea"/>
                <a:ea typeface="+mj-ea"/>
              </a:rPr>
              <a:t> </a:t>
            </a:r>
            <a:r>
              <a:rPr lang="zh-TW" altLang="en-US" sz="2400" b="1" dirty="0">
                <a:solidFill>
                  <a:schemeClr val="accent3">
                    <a:lumMod val="75000"/>
                  </a:schemeClr>
                </a:solidFill>
                <a:latin typeface="+mj-ea"/>
                <a:ea typeface="+mj-ea"/>
              </a:rPr>
              <a:t>適用</a:t>
            </a:r>
            <a:r>
              <a:rPr lang="en-US" altLang="zh-TW" sz="2400" b="1" dirty="0">
                <a:solidFill>
                  <a:schemeClr val="accent3">
                    <a:lumMod val="75000"/>
                  </a:schemeClr>
                </a:solidFill>
                <a:latin typeface="+mj-ea"/>
              </a:rPr>
              <a:t>107</a:t>
            </a:r>
            <a:r>
              <a:rPr lang="zh-TW" altLang="zh-TW" sz="2400" b="1" dirty="0">
                <a:solidFill>
                  <a:schemeClr val="accent3">
                    <a:lumMod val="75000"/>
                  </a:schemeClr>
                </a:solidFill>
                <a:latin typeface="+mj-ea"/>
                <a:ea typeface="+mj-ea"/>
              </a:rPr>
              <a:t>學年以前入學生</a:t>
            </a:r>
            <a:r>
              <a:rPr lang="zh-TW" altLang="en-US" sz="2400" b="1" dirty="0">
                <a:solidFill>
                  <a:schemeClr val="accent3">
                    <a:lumMod val="75000"/>
                  </a:schemeClr>
                </a:solidFill>
                <a:latin typeface="+mj-ea"/>
                <a:ea typeface="+mj-ea"/>
              </a:rPr>
              <a:t>      </a:t>
            </a:r>
            <a:r>
              <a:rPr lang="zh-TW" altLang="en-US" sz="2000" b="1" dirty="0">
                <a:solidFill>
                  <a:schemeClr val="accent3">
                    <a:lumMod val="75000"/>
                  </a:schemeClr>
                </a:solidFill>
                <a:latin typeface="+mj-ea"/>
                <a:ea typeface="+mj-ea"/>
              </a:rPr>
              <a:t>不適用</a:t>
            </a:r>
            <a:r>
              <a:rPr lang="en-US" altLang="zh-TW" sz="2000" b="1" dirty="0">
                <a:solidFill>
                  <a:schemeClr val="accent3">
                    <a:lumMod val="75000"/>
                  </a:schemeClr>
                </a:solidFill>
                <a:latin typeface="+mj-ea"/>
                <a:ea typeface="+mj-ea"/>
              </a:rPr>
              <a:t>108</a:t>
            </a:r>
            <a:r>
              <a:rPr lang="zh-TW" altLang="en-US" sz="2000" b="1" dirty="0">
                <a:solidFill>
                  <a:schemeClr val="accent3">
                    <a:lumMod val="75000"/>
                  </a:schemeClr>
                </a:solidFill>
                <a:latin typeface="+mj-ea"/>
                <a:ea typeface="+mj-ea"/>
              </a:rPr>
              <a:t>學年以後入學生</a:t>
            </a:r>
            <a:endParaRPr lang="zh-TW" altLang="zh-TW" sz="2000" b="1" dirty="0">
              <a:solidFill>
                <a:schemeClr val="accent3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4" name="圓角矩形圖說文字 13"/>
          <p:cNvSpPr/>
          <p:nvPr/>
        </p:nvSpPr>
        <p:spPr>
          <a:xfrm>
            <a:off x="2051720" y="3429000"/>
            <a:ext cx="1512168" cy="216024"/>
          </a:xfrm>
          <a:prstGeom prst="wedgeRoundRectCallout">
            <a:avLst>
              <a:gd name="adj1" fmla="val -103821"/>
              <a:gd name="adj2" fmla="val -954706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 w="38100">
                <a:noFill/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683151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08720"/>
            <a:ext cx="3672408" cy="594928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7504" y="3705"/>
            <a:ext cx="6768752" cy="1079434"/>
          </a:xfrm>
        </p:spPr>
        <p:txBody>
          <a:bodyPr>
            <a:normAutofit/>
          </a:bodyPr>
          <a:lstStyle/>
          <a:p>
            <a:pPr algn="l"/>
            <a:r>
              <a:rPr lang="zh-TW" altLang="en-US" sz="5400" b="1" dirty="0"/>
              <a:t>十一、其他常用查詢</a:t>
            </a:r>
            <a:endParaRPr lang="zh-TW" altLang="en-US" sz="5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87552" y="1484784"/>
            <a:ext cx="5120952" cy="53732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1800" dirty="0">
                <a:latin typeface="+mj-ea"/>
                <a:ea typeface="+mj-ea"/>
              </a:rPr>
              <a:t>綜合資料</a:t>
            </a:r>
            <a:r>
              <a:rPr lang="en-US" altLang="zh-TW" sz="1800" dirty="0">
                <a:latin typeface="+mj-ea"/>
                <a:ea typeface="+mj-ea"/>
              </a:rPr>
              <a:t>(</a:t>
            </a:r>
            <a:r>
              <a:rPr lang="zh-TW" altLang="en-US" sz="1800" dirty="0">
                <a:latin typeface="+mj-ea"/>
                <a:ea typeface="+mj-ea"/>
              </a:rPr>
              <a:t>資料若有誤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1800" dirty="0">
                <a:latin typeface="+mj-ea"/>
                <a:ea typeface="+mj-ea"/>
              </a:rPr>
              <a:t>由家長書面向註冊組更正</a:t>
            </a:r>
            <a:r>
              <a:rPr lang="en-US" altLang="zh-TW" sz="1800" dirty="0">
                <a:latin typeface="+mj-ea"/>
                <a:ea typeface="+mj-ea"/>
              </a:rPr>
              <a:t>)</a:t>
            </a:r>
          </a:p>
          <a:p>
            <a:pPr marL="0" indent="0">
              <a:buNone/>
            </a:pPr>
            <a:endParaRPr lang="en-US" altLang="zh-TW" sz="18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1800" dirty="0">
                <a:latin typeface="+mj-ea"/>
                <a:ea typeface="+mj-ea"/>
              </a:rPr>
              <a:t>期中考類組組距一覽表</a:t>
            </a:r>
            <a:br>
              <a:rPr lang="en-US" altLang="zh-TW" sz="1800" dirty="0">
                <a:latin typeface="+mj-ea"/>
                <a:ea typeface="+mj-ea"/>
              </a:rPr>
            </a:br>
            <a:endParaRPr lang="en-US" altLang="zh-TW" sz="18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1800" dirty="0">
                <a:latin typeface="+mj-ea"/>
                <a:ea typeface="+mj-ea"/>
              </a:rPr>
              <a:t>請假及缺曠資料</a:t>
            </a:r>
            <a:endParaRPr lang="en-US" altLang="zh-TW" sz="18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zh-TW" sz="18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1800" dirty="0">
                <a:latin typeface="+mj-ea"/>
                <a:ea typeface="+mj-ea"/>
              </a:rPr>
              <a:t>獎懲紀錄</a:t>
            </a:r>
            <a:endParaRPr lang="en-US" altLang="zh-TW" sz="1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zh-TW" sz="1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zh-TW" sz="18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1800" dirty="0">
                <a:latin typeface="+mj-ea"/>
                <a:ea typeface="+mj-ea"/>
              </a:rPr>
              <a:t>選課選社</a:t>
            </a:r>
            <a:r>
              <a:rPr lang="en-US" altLang="zh-TW" sz="1800" dirty="0">
                <a:latin typeface="+mj-ea"/>
                <a:ea typeface="+mj-ea"/>
              </a:rPr>
              <a:t>(</a:t>
            </a:r>
            <a:r>
              <a:rPr lang="zh-TW" altLang="en-US" sz="1800" dirty="0">
                <a:latin typeface="+mj-ea"/>
                <a:ea typeface="+mj-ea"/>
              </a:rPr>
              <a:t>限學生帳號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1800" dirty="0">
                <a:latin typeface="+mj-ea"/>
                <a:ea typeface="+mj-ea"/>
              </a:rPr>
              <a:t>另行公告啟用</a:t>
            </a:r>
            <a:r>
              <a:rPr lang="en-US" altLang="zh-TW" sz="1800" dirty="0">
                <a:latin typeface="+mj-ea"/>
                <a:ea typeface="+mj-ea"/>
              </a:rPr>
              <a:t>)</a:t>
            </a:r>
          </a:p>
          <a:p>
            <a:pPr marL="0" indent="0">
              <a:buNone/>
            </a:pPr>
            <a:endParaRPr lang="en-US" altLang="zh-TW" sz="18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1800" dirty="0">
                <a:latin typeface="+mj-ea"/>
                <a:ea typeface="+mj-ea"/>
              </a:rPr>
              <a:t>重修自學</a:t>
            </a:r>
            <a:r>
              <a:rPr lang="en-US" altLang="zh-TW" sz="1800" dirty="0">
                <a:latin typeface="+mj-ea"/>
                <a:ea typeface="+mj-ea"/>
              </a:rPr>
              <a:t>(</a:t>
            </a:r>
            <a:r>
              <a:rPr lang="zh-TW" altLang="en-US" sz="1800" dirty="0">
                <a:latin typeface="+mj-ea"/>
                <a:ea typeface="+mj-ea"/>
              </a:rPr>
              <a:t>停用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1800" dirty="0">
                <a:latin typeface="+mj-ea"/>
                <a:ea typeface="+mj-ea"/>
              </a:rPr>
              <a:t>本校另設補考重修登記科目系統</a:t>
            </a:r>
            <a:r>
              <a:rPr lang="en-US" altLang="zh-TW" sz="1800" dirty="0">
                <a:latin typeface="+mj-ea"/>
                <a:ea typeface="+mj-ea"/>
              </a:rPr>
              <a:t>)</a:t>
            </a:r>
          </a:p>
          <a:p>
            <a:pPr marL="0" indent="0">
              <a:buNone/>
            </a:pPr>
            <a:endParaRPr lang="en-US" altLang="zh-TW" sz="18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1800" dirty="0">
                <a:latin typeface="+mj-ea"/>
                <a:ea typeface="+mj-ea"/>
              </a:rPr>
              <a:t>缺課時數預警</a:t>
            </a:r>
            <a:r>
              <a:rPr lang="en-US" altLang="zh-TW" sz="1800" dirty="0">
                <a:latin typeface="+mj-ea"/>
                <a:ea typeface="+mj-ea"/>
              </a:rPr>
              <a:t>(</a:t>
            </a:r>
            <a:r>
              <a:rPr lang="zh-TW" altLang="en-US" sz="1800" dirty="0">
                <a:latin typeface="+mj-ea"/>
                <a:ea typeface="+mj-ea"/>
              </a:rPr>
              <a:t>非最終數據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1800" dirty="0">
                <a:latin typeface="+mj-ea"/>
                <a:ea typeface="+mj-ea"/>
              </a:rPr>
              <a:t>僅供參考</a:t>
            </a:r>
            <a:r>
              <a:rPr lang="en-US" altLang="zh-TW" sz="1800" dirty="0">
                <a:latin typeface="+mj-ea"/>
                <a:ea typeface="+mj-ea"/>
              </a:rPr>
              <a:t>)</a:t>
            </a:r>
          </a:p>
          <a:p>
            <a:pPr marL="0" indent="0">
              <a:buNone/>
            </a:pPr>
            <a:endParaRPr lang="en-US" altLang="zh-TW" sz="18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1800" dirty="0">
                <a:latin typeface="+mj-ea"/>
                <a:ea typeface="+mj-ea"/>
              </a:rPr>
              <a:t>升學報表</a:t>
            </a:r>
            <a:r>
              <a:rPr lang="en-US" altLang="zh-TW" sz="1800" dirty="0">
                <a:latin typeface="+mj-ea"/>
                <a:ea typeface="+mj-ea"/>
              </a:rPr>
              <a:t>-</a:t>
            </a:r>
            <a:r>
              <a:rPr lang="zh-TW" altLang="en-US" sz="1800" dirty="0">
                <a:latin typeface="+mj-ea"/>
                <a:ea typeface="+mj-ea"/>
              </a:rPr>
              <a:t>電子成績單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1800" dirty="0">
                <a:latin typeface="+mj-ea"/>
                <a:ea typeface="+mj-ea"/>
              </a:rPr>
              <a:t>社團證明</a:t>
            </a:r>
            <a:r>
              <a:rPr lang="en-US" altLang="zh-TW" sz="1800" dirty="0">
                <a:latin typeface="+mj-ea"/>
                <a:ea typeface="+mj-ea"/>
              </a:rPr>
              <a:t> </a:t>
            </a:r>
          </a:p>
          <a:p>
            <a:pPr marL="0" indent="0">
              <a:buNone/>
            </a:pPr>
            <a:r>
              <a:rPr lang="en-US" altLang="zh-TW" sz="1800" dirty="0">
                <a:latin typeface="+mj-ea"/>
                <a:ea typeface="+mj-ea"/>
              </a:rPr>
              <a:t>(</a:t>
            </a:r>
            <a:r>
              <a:rPr lang="zh-TW" altLang="en-US" sz="1800" dirty="0">
                <a:latin typeface="+mj-ea"/>
                <a:ea typeface="+mj-ea"/>
              </a:rPr>
              <a:t>高三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1800" dirty="0">
                <a:latin typeface="+mj-ea"/>
                <a:ea typeface="+mj-ea"/>
              </a:rPr>
              <a:t>另行公告電子證明限用範圍</a:t>
            </a:r>
            <a:r>
              <a:rPr lang="en-US" altLang="zh-TW" sz="1800" dirty="0">
                <a:latin typeface="+mj-ea"/>
                <a:ea typeface="+mj-ea"/>
              </a:rPr>
              <a:t>)</a:t>
            </a:r>
            <a:endParaRPr lang="zh-TW" altLang="en-US" sz="1800" dirty="0">
              <a:latin typeface="+mj-ea"/>
              <a:ea typeface="+mj-ea"/>
            </a:endParaRPr>
          </a:p>
        </p:txBody>
      </p:sp>
      <p:sp>
        <p:nvSpPr>
          <p:cNvPr id="7" name="圓角矩形圖說文字 6"/>
          <p:cNvSpPr/>
          <p:nvPr/>
        </p:nvSpPr>
        <p:spPr>
          <a:xfrm>
            <a:off x="215516" y="2736303"/>
            <a:ext cx="1052500" cy="332657"/>
          </a:xfrm>
          <a:prstGeom prst="wedgeRoundRectCallout">
            <a:avLst>
              <a:gd name="adj1" fmla="val 311918"/>
              <a:gd name="adj2" fmla="val -359643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 w="38100">
                <a:noFill/>
              </a:ln>
              <a:noFill/>
            </a:endParaRPr>
          </a:p>
        </p:txBody>
      </p:sp>
      <p:sp>
        <p:nvSpPr>
          <p:cNvPr id="8" name="圓角矩形圖說文字 7"/>
          <p:cNvSpPr/>
          <p:nvPr/>
        </p:nvSpPr>
        <p:spPr>
          <a:xfrm>
            <a:off x="2051720" y="3384376"/>
            <a:ext cx="1512168" cy="291052"/>
          </a:xfrm>
          <a:prstGeom prst="wedgeRoundRectCallout">
            <a:avLst>
              <a:gd name="adj1" fmla="val 82372"/>
              <a:gd name="adj2" fmla="val -187320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 w="38100">
                <a:noFill/>
              </a:ln>
              <a:noFill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2123728" y="4046668"/>
            <a:ext cx="1224136" cy="246428"/>
          </a:xfrm>
          <a:prstGeom prst="wedgeRoundRectCallout">
            <a:avLst>
              <a:gd name="adj1" fmla="val 107293"/>
              <a:gd name="adj2" fmla="val -223709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 w="38100">
                <a:noFill/>
              </a:ln>
              <a:noFill/>
            </a:endParaRPr>
          </a:p>
        </p:txBody>
      </p:sp>
      <p:sp>
        <p:nvSpPr>
          <p:cNvPr id="10" name="圓角矩形圖說文字 9"/>
          <p:cNvSpPr/>
          <p:nvPr/>
        </p:nvSpPr>
        <p:spPr>
          <a:xfrm>
            <a:off x="2015716" y="5877272"/>
            <a:ext cx="1116124" cy="288032"/>
          </a:xfrm>
          <a:prstGeom prst="wedgeRoundRectCallout">
            <a:avLst>
              <a:gd name="adj1" fmla="val 130001"/>
              <a:gd name="adj2" fmla="val -87892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 w="38100">
                <a:noFill/>
              </a:ln>
              <a:noFill/>
            </a:endParaRPr>
          </a:p>
        </p:txBody>
      </p:sp>
      <p:sp>
        <p:nvSpPr>
          <p:cNvPr id="11" name="圓角矩形圖說文字 10"/>
          <p:cNvSpPr/>
          <p:nvPr/>
        </p:nvSpPr>
        <p:spPr>
          <a:xfrm>
            <a:off x="259904" y="6021288"/>
            <a:ext cx="1008112" cy="288032"/>
          </a:xfrm>
          <a:prstGeom prst="wedgeRoundRectCallout">
            <a:avLst>
              <a:gd name="adj1" fmla="val 328206"/>
              <a:gd name="adj2" fmla="val 79359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 w="38100">
                <a:noFill/>
              </a:ln>
              <a:noFill/>
            </a:endParaRPr>
          </a:p>
        </p:txBody>
      </p:sp>
      <p:sp>
        <p:nvSpPr>
          <p:cNvPr id="12" name="圓角矩形圖說文字 11"/>
          <p:cNvSpPr/>
          <p:nvPr/>
        </p:nvSpPr>
        <p:spPr>
          <a:xfrm>
            <a:off x="179512" y="3284983"/>
            <a:ext cx="1656184" cy="1656185"/>
          </a:xfrm>
          <a:prstGeom prst="wedgeRoundRectCallout">
            <a:avLst>
              <a:gd name="adj1" fmla="val 185543"/>
              <a:gd name="adj2" fmla="val 21184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 w="38100">
                <a:noFill/>
              </a:ln>
              <a:noFill/>
            </a:endParaRPr>
          </a:p>
        </p:txBody>
      </p:sp>
      <p:sp>
        <p:nvSpPr>
          <p:cNvPr id="13" name="圓角矩形圖說文字 12"/>
          <p:cNvSpPr/>
          <p:nvPr/>
        </p:nvSpPr>
        <p:spPr>
          <a:xfrm>
            <a:off x="2123728" y="2736303"/>
            <a:ext cx="1368152" cy="405350"/>
          </a:xfrm>
          <a:prstGeom prst="wedgeRoundRectCallout">
            <a:avLst>
              <a:gd name="adj1" fmla="val 93932"/>
              <a:gd name="adj2" fmla="val -145335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 w="38100">
                <a:noFill/>
              </a:ln>
              <a:noFill/>
            </a:endParaRPr>
          </a:p>
        </p:txBody>
      </p:sp>
      <p:sp>
        <p:nvSpPr>
          <p:cNvPr id="14" name="圓角矩形圖說文字 13"/>
          <p:cNvSpPr/>
          <p:nvPr/>
        </p:nvSpPr>
        <p:spPr>
          <a:xfrm>
            <a:off x="236577" y="5071492"/>
            <a:ext cx="1031439" cy="342642"/>
          </a:xfrm>
          <a:prstGeom prst="wedgeRoundRectCallout">
            <a:avLst>
              <a:gd name="adj1" fmla="val 322522"/>
              <a:gd name="adj2" fmla="val -31032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 w="38100">
                <a:noFill/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4087048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23528" y="1412776"/>
            <a:ext cx="8568952" cy="3528392"/>
          </a:xfrm>
        </p:spPr>
        <p:txBody>
          <a:bodyPr>
            <a:normAutofit/>
          </a:bodyPr>
          <a:lstStyle/>
          <a:p>
            <a:pPr algn="ctr"/>
            <a:r>
              <a:rPr lang="zh-TW" altLang="en-US" dirty="0"/>
              <a:t>報告完畢</a:t>
            </a:r>
            <a:br>
              <a:rPr lang="en-US" altLang="zh-TW" dirty="0"/>
            </a:br>
            <a:r>
              <a:rPr lang="zh-TW" altLang="en-US" dirty="0"/>
              <a:t>謝謝配合</a:t>
            </a:r>
            <a:br>
              <a:rPr lang="en-US" altLang="zh-TW" dirty="0"/>
            </a:br>
            <a:br>
              <a:rPr lang="en-US" altLang="zh-TW" dirty="0"/>
            </a:br>
            <a:br>
              <a:rPr lang="en-US" altLang="zh-TW" dirty="0"/>
            </a:br>
            <a:r>
              <a:rPr lang="zh-TW" altLang="en-US" sz="2600" dirty="0"/>
              <a:t>備註</a:t>
            </a:r>
            <a:r>
              <a:rPr lang="zh-TW" altLang="en-US" sz="26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：</a:t>
            </a:r>
            <a:r>
              <a:rPr lang="zh-TW" altLang="en-US" sz="2600" dirty="0"/>
              <a:t>以上範例成績與人名</a:t>
            </a:r>
            <a:r>
              <a:rPr lang="en-US" altLang="zh-TW" sz="2600" dirty="0"/>
              <a:t>(</a:t>
            </a:r>
            <a:r>
              <a:rPr lang="zh-TW" altLang="en-US" sz="2600" dirty="0"/>
              <a:t>王小明</a:t>
            </a:r>
            <a:r>
              <a:rPr lang="en-US" altLang="zh-TW" sz="2600" dirty="0"/>
              <a:t>)</a:t>
            </a:r>
            <a:r>
              <a:rPr lang="zh-TW" altLang="en-US" sz="2600" dirty="0"/>
              <a:t>資料純屬虛構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971600" y="4925793"/>
            <a:ext cx="6670366" cy="1143008"/>
          </a:xfrm>
        </p:spPr>
        <p:txBody>
          <a:bodyPr>
            <a:normAutofit fontScale="92500"/>
          </a:bodyPr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1</a:t>
            </a:r>
            <a:r>
              <a:rPr lang="en-US" altLang="zh-TW" dirty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12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/</a:t>
            </a:r>
            <a:r>
              <a:rPr lang="en-US" altLang="zh-TW" dirty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9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/</a:t>
            </a:r>
            <a:r>
              <a:rPr lang="en-US" altLang="zh-TW" dirty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16</a:t>
            </a:r>
            <a:r>
              <a:rPr lang="zh-TW" altLang="en-US" dirty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註冊組</a:t>
            </a:r>
            <a:endParaRPr lang="en-US" altLang="zh-TW" dirty="0">
              <a:solidFill>
                <a:schemeClr val="accent1">
                  <a:lumMod val="50000"/>
                </a:schemeClr>
              </a:solidFill>
              <a:latin typeface="+mj-ea"/>
              <a:ea typeface="+mj-ea"/>
            </a:endParaRP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(</a:t>
            </a:r>
            <a:r>
              <a:rPr lang="zh-TW" altLang="en-US" dirty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問題諮詢：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02-28914131#220</a:t>
            </a:r>
            <a:r>
              <a:rPr lang="zh-TW" altLang="en-US" dirty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、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221</a:t>
            </a:r>
            <a:r>
              <a:rPr lang="zh-TW" altLang="en-US" dirty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、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222)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982005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928694"/>
          </a:xfrm>
        </p:spPr>
        <p:txBody>
          <a:bodyPr>
            <a:normAutofit/>
          </a:bodyPr>
          <a:lstStyle/>
          <a:p>
            <a:pPr algn="l"/>
            <a:r>
              <a:rPr lang="zh-TW" altLang="en-US" sz="4800" b="1" dirty="0"/>
              <a:t>一、網路查詢成績重要性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158" y="1268760"/>
            <a:ext cx="8501122" cy="5256584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dirty="0">
                <a:latin typeface="+mj-ea"/>
                <a:ea typeface="+mj-ea"/>
              </a:rPr>
              <a:t>本校段考、期末考、學期、補考、重修等</a:t>
            </a:r>
            <a:endParaRPr lang="en-US" altLang="zh-TW" dirty="0">
              <a:latin typeface="+mj-ea"/>
              <a:ea typeface="+mj-ea"/>
            </a:endParaRPr>
          </a:p>
          <a:p>
            <a:pPr>
              <a:buNone/>
            </a:pPr>
            <a:r>
              <a:rPr lang="zh-TW" altLang="en-US" sz="4000" b="1" dirty="0">
                <a:latin typeface="+mj-ea"/>
                <a:ea typeface="+mj-ea"/>
              </a:rPr>
              <a:t>   成績以網路公告</a:t>
            </a:r>
            <a:r>
              <a:rPr lang="zh-TW" altLang="en-US" dirty="0">
                <a:latin typeface="+mj-ea"/>
                <a:ea typeface="+mj-ea"/>
              </a:rPr>
              <a:t>為先。</a:t>
            </a:r>
            <a:endParaRPr lang="en-US" altLang="zh-TW" dirty="0">
              <a:latin typeface="+mj-ea"/>
              <a:ea typeface="+mj-ea"/>
            </a:endParaRPr>
          </a:p>
          <a:p>
            <a:r>
              <a:rPr lang="zh-TW" altLang="en-US" sz="4000" b="1" dirty="0">
                <a:solidFill>
                  <a:srgbClr val="0000CC"/>
                </a:solidFill>
                <a:latin typeface="+mj-ea"/>
                <a:ea typeface="+mj-ea"/>
              </a:rPr>
              <a:t>成績疑義複查</a:t>
            </a:r>
            <a:r>
              <a:rPr lang="zh-TW" altLang="en-US" dirty="0">
                <a:latin typeface="+mj-ea"/>
                <a:ea typeface="+mj-ea"/>
              </a:rPr>
              <a:t>亦在</a:t>
            </a:r>
            <a:r>
              <a:rPr lang="zh-TW" altLang="en-US" b="1" dirty="0">
                <a:solidFill>
                  <a:srgbClr val="0000CC"/>
                </a:solidFill>
                <a:latin typeface="+mj-ea"/>
                <a:ea typeface="+mj-ea"/>
              </a:rPr>
              <a:t>網路公告成績</a:t>
            </a:r>
            <a:r>
              <a:rPr lang="en-US" b="1" dirty="0">
                <a:solidFill>
                  <a:srgbClr val="0000CC"/>
                </a:solidFill>
                <a:latin typeface="+mj-ea"/>
                <a:ea typeface="+mj-ea"/>
              </a:rPr>
              <a:t>7</a:t>
            </a:r>
            <a:r>
              <a:rPr lang="zh-TW" altLang="en-US" b="1" dirty="0">
                <a:solidFill>
                  <a:srgbClr val="0000CC"/>
                </a:solidFill>
                <a:latin typeface="+mj-ea"/>
                <a:ea typeface="+mj-ea"/>
              </a:rPr>
              <a:t>日後截止</a:t>
            </a:r>
            <a:br>
              <a:rPr lang="en-US" altLang="zh-TW" dirty="0">
                <a:latin typeface="+mj-ea"/>
                <a:ea typeface="+mj-ea"/>
              </a:rPr>
            </a:br>
            <a:r>
              <a:rPr lang="en-US" dirty="0">
                <a:latin typeface="+mj-ea"/>
                <a:ea typeface="+mj-ea"/>
              </a:rPr>
              <a:t>(</a:t>
            </a:r>
            <a:r>
              <a:rPr lang="zh-TW" altLang="en-US" b="1" dirty="0">
                <a:solidFill>
                  <a:srgbClr val="0000CC"/>
                </a:solidFill>
                <a:latin typeface="+mj-ea"/>
                <a:ea typeface="+mj-ea"/>
              </a:rPr>
              <a:t>段考</a:t>
            </a:r>
            <a:r>
              <a:rPr lang="en-US" b="1" dirty="0">
                <a:solidFill>
                  <a:srgbClr val="0000CC"/>
                </a:solidFill>
                <a:latin typeface="+mj-ea"/>
                <a:ea typeface="+mj-ea"/>
              </a:rPr>
              <a:t>3</a:t>
            </a:r>
            <a:r>
              <a:rPr lang="zh-TW" altLang="en-US" b="1" dirty="0">
                <a:solidFill>
                  <a:srgbClr val="0000CC"/>
                </a:solidFill>
                <a:latin typeface="+mj-ea"/>
                <a:ea typeface="+mj-ea"/>
              </a:rPr>
              <a:t>日</a:t>
            </a:r>
            <a:r>
              <a:rPr lang="en-US" dirty="0">
                <a:latin typeface="+mj-ea"/>
                <a:ea typeface="+mj-ea"/>
              </a:rPr>
              <a:t>)</a:t>
            </a:r>
            <a:r>
              <a:rPr lang="zh-TW" altLang="en-US" dirty="0">
                <a:latin typeface="+mj-ea"/>
                <a:ea typeface="+mj-ea"/>
              </a:rPr>
              <a:t>，最後才發段考及學期</a:t>
            </a:r>
            <a:r>
              <a:rPr lang="zh-TW" altLang="en-US" sz="4000" b="1" dirty="0">
                <a:latin typeface="+mj-ea"/>
                <a:ea typeface="+mj-ea"/>
              </a:rPr>
              <a:t>紙本成績單</a:t>
            </a:r>
            <a:r>
              <a:rPr lang="zh-TW" altLang="en-US" dirty="0">
                <a:latin typeface="+mj-ea"/>
                <a:ea typeface="+mj-ea"/>
              </a:rPr>
              <a:t>。</a:t>
            </a:r>
            <a:endParaRPr lang="en-US" altLang="zh-TW" dirty="0">
              <a:latin typeface="+mj-ea"/>
              <a:ea typeface="+mj-ea"/>
            </a:endParaRPr>
          </a:p>
          <a:p>
            <a:r>
              <a:rPr lang="zh-TW" altLang="en-US" dirty="0">
                <a:latin typeface="+mj-ea"/>
                <a:ea typeface="+mj-ea"/>
              </a:rPr>
              <a:t>請家長與學生善用網路</a:t>
            </a:r>
            <a:r>
              <a:rPr lang="en-US" altLang="zh-TW" dirty="0">
                <a:latin typeface="+mj-ea"/>
                <a:ea typeface="+mj-ea"/>
              </a:rPr>
              <a:t>(</a:t>
            </a:r>
            <a:r>
              <a:rPr lang="zh-TW" altLang="en-US" dirty="0">
                <a:latin typeface="+mj-ea"/>
                <a:ea typeface="+mj-ea"/>
              </a:rPr>
              <a:t>新一代校務行政系統</a:t>
            </a:r>
            <a:r>
              <a:rPr lang="en-US" altLang="zh-TW" dirty="0">
                <a:latin typeface="+mj-ea"/>
                <a:ea typeface="+mj-ea"/>
              </a:rPr>
              <a:t>)</a:t>
            </a:r>
            <a:br>
              <a:rPr lang="en-US" altLang="zh-TW" dirty="0">
                <a:latin typeface="+mj-ea"/>
                <a:ea typeface="+mj-ea"/>
              </a:rPr>
            </a:br>
            <a:r>
              <a:rPr lang="zh-TW" altLang="en-US" dirty="0">
                <a:latin typeface="+mj-ea"/>
                <a:ea typeface="+mj-ea"/>
              </a:rPr>
              <a:t>查閱成績，以利最速查知成績，並</a:t>
            </a:r>
            <a:r>
              <a:rPr lang="zh-TW" altLang="en-US" b="1" dirty="0">
                <a:solidFill>
                  <a:srgbClr val="FF0000"/>
                </a:solidFill>
                <a:latin typeface="+mj-ea"/>
                <a:ea typeface="+mj-ea"/>
              </a:rPr>
              <a:t>維護自己於期限內提出複查、登記補考</a:t>
            </a:r>
            <a:r>
              <a:rPr lang="en-US" b="1" dirty="0">
                <a:solidFill>
                  <a:srgbClr val="FF0000"/>
                </a:solidFill>
                <a:latin typeface="+mj-ea"/>
                <a:ea typeface="+mj-ea"/>
              </a:rPr>
              <a:t>/</a:t>
            </a:r>
            <a:r>
              <a:rPr lang="zh-TW" altLang="en-US" b="1" dirty="0">
                <a:solidFill>
                  <a:srgbClr val="FF0000"/>
                </a:solidFill>
                <a:latin typeface="+mj-ea"/>
                <a:ea typeface="+mj-ea"/>
              </a:rPr>
              <a:t>重修科目之權益</a:t>
            </a:r>
            <a:r>
              <a:rPr lang="zh-TW" altLang="en-US" dirty="0">
                <a:latin typeface="+mj-ea"/>
                <a:ea typeface="+mj-ea"/>
              </a:rPr>
              <a:t>。</a:t>
            </a:r>
            <a:endParaRPr lang="en-US" altLang="zh-TW" dirty="0">
              <a:latin typeface="+mj-ea"/>
              <a:ea typeface="+mj-ea"/>
            </a:endParaRPr>
          </a:p>
          <a:p>
            <a:pPr>
              <a:buNone/>
            </a:pPr>
            <a:r>
              <a:rPr lang="zh-TW" altLang="en-US" dirty="0">
                <a:latin typeface="+mj-ea"/>
                <a:ea typeface="+mj-ea"/>
              </a:rPr>
              <a:t>   </a:t>
            </a:r>
            <a:r>
              <a:rPr lang="en-US" sz="4000" dirty="0">
                <a:latin typeface="+mj-ea"/>
                <a:ea typeface="+mj-ea"/>
              </a:rPr>
              <a:t>(</a:t>
            </a:r>
            <a:r>
              <a:rPr lang="zh-TW" altLang="en-US" sz="4000" b="1" dirty="0">
                <a:latin typeface="+mj-ea"/>
                <a:ea typeface="+mj-ea"/>
              </a:rPr>
              <a:t>各項日期登載於學期行事曆</a:t>
            </a:r>
            <a:r>
              <a:rPr lang="en-US" sz="4000" dirty="0">
                <a:latin typeface="+mj-ea"/>
                <a:ea typeface="+mj-ea"/>
              </a:rPr>
              <a:t>)</a:t>
            </a:r>
            <a:endParaRPr lang="en-US" altLang="zh-TW" dirty="0">
              <a:latin typeface="+mj-ea"/>
              <a:ea typeface="+mj-ea"/>
            </a:endParaRPr>
          </a:p>
          <a:p>
            <a:r>
              <a:rPr lang="zh-TW" altLang="en-US" dirty="0">
                <a:latin typeface="+mj-ea"/>
                <a:ea typeface="+mj-ea"/>
              </a:rPr>
              <a:t>家中無 電腦</a:t>
            </a:r>
            <a:r>
              <a:rPr lang="en-US" altLang="zh-TW" dirty="0">
                <a:latin typeface="+mj-ea"/>
                <a:ea typeface="+mj-ea"/>
              </a:rPr>
              <a:t>/</a:t>
            </a:r>
            <a:r>
              <a:rPr lang="zh-TW" altLang="en-US" dirty="0">
                <a:latin typeface="+mj-ea"/>
                <a:ea typeface="+mj-ea"/>
              </a:rPr>
              <a:t>手機 網路設備者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dirty="0">
                <a:latin typeface="+mj-ea"/>
                <a:ea typeface="+mj-ea"/>
              </a:rPr>
              <a:t>請善用公用設備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b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學生亦可使用</a:t>
            </a:r>
            <a:r>
              <a:rPr lang="zh-TW" altLang="en-US" dirty="0">
                <a:latin typeface="+mj-ea"/>
                <a:ea typeface="+mj-ea"/>
              </a:rPr>
              <a:t>學校 班級</a:t>
            </a:r>
            <a:r>
              <a:rPr lang="en-US" altLang="zh-TW" dirty="0">
                <a:latin typeface="+mj-ea"/>
                <a:ea typeface="+mj-ea"/>
              </a:rPr>
              <a:t>/</a:t>
            </a:r>
            <a:r>
              <a:rPr lang="zh-TW" altLang="en-US" dirty="0">
                <a:latin typeface="+mj-ea"/>
                <a:ea typeface="+mj-ea"/>
              </a:rPr>
              <a:t>註冊組 電腦查詢。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E496C755-2847-4A38-AE37-B000FAF1C6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9992" y="1074120"/>
            <a:ext cx="4443421" cy="552323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143008"/>
          </a:xfrm>
        </p:spPr>
        <p:txBody>
          <a:bodyPr>
            <a:normAutofit/>
          </a:bodyPr>
          <a:lstStyle/>
          <a:p>
            <a:pPr algn="l"/>
            <a:r>
              <a:rPr lang="zh-TW" altLang="en-US" sz="4800" b="1" dirty="0"/>
              <a:t>二、進入新一代校務行政系統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14282" y="1285860"/>
            <a:ext cx="4786346" cy="2863220"/>
          </a:xfrm>
        </p:spPr>
        <p:txBody>
          <a:bodyPr>
            <a:normAutofit lnSpcReduction="10000"/>
          </a:bodyPr>
          <a:lstStyle/>
          <a:p>
            <a:r>
              <a:rPr lang="zh-TW" altLang="en-US" dirty="0">
                <a:latin typeface="+mj-ea"/>
                <a:ea typeface="+mj-ea"/>
              </a:rPr>
              <a:t>用</a:t>
            </a:r>
            <a:r>
              <a:rPr lang="en-US" dirty="0">
                <a:latin typeface="+mj-ea"/>
                <a:ea typeface="+mj-ea"/>
              </a:rPr>
              <a:t>Google</a:t>
            </a:r>
            <a:r>
              <a:rPr lang="zh-TW" altLang="en-US" dirty="0">
                <a:latin typeface="+mj-ea"/>
                <a:ea typeface="+mj-ea"/>
              </a:rPr>
              <a:t>瀏覽器</a:t>
            </a:r>
            <a:endParaRPr lang="en-US" altLang="zh-TW" dirty="0">
              <a:latin typeface="+mj-ea"/>
              <a:ea typeface="+mj-ea"/>
            </a:endParaRPr>
          </a:p>
          <a:p>
            <a:r>
              <a:rPr lang="zh-TW" altLang="en-US" dirty="0">
                <a:latin typeface="+mj-ea"/>
                <a:ea typeface="+mj-ea"/>
              </a:rPr>
              <a:t>由學校首頁</a:t>
            </a:r>
            <a:endParaRPr lang="en-US" altLang="zh-TW" dirty="0">
              <a:latin typeface="+mj-ea"/>
              <a:ea typeface="+mj-ea"/>
            </a:endParaRPr>
          </a:p>
          <a:p>
            <a:pPr>
              <a:buNone/>
            </a:pPr>
            <a:r>
              <a:rPr lang="zh-TW" altLang="en-US" dirty="0">
                <a:latin typeface="+mj-ea"/>
                <a:ea typeface="+mj-ea"/>
              </a:rPr>
              <a:t>  </a:t>
            </a:r>
            <a:r>
              <a:rPr lang="en-US" dirty="0">
                <a:latin typeface="+mj-ea"/>
                <a:ea typeface="+mj-ea"/>
              </a:rPr>
              <a:t>&gt;</a:t>
            </a:r>
            <a:r>
              <a:rPr lang="zh-TW" altLang="en-US" b="1" dirty="0">
                <a:solidFill>
                  <a:srgbClr val="0000CC"/>
                </a:solidFill>
                <a:latin typeface="+mj-ea"/>
                <a:ea typeface="+mj-ea"/>
              </a:rPr>
              <a:t>學生與家長專區</a:t>
            </a:r>
            <a:endParaRPr lang="en-US" altLang="zh-TW" b="1" dirty="0">
              <a:solidFill>
                <a:srgbClr val="0000CC"/>
              </a:solidFill>
              <a:latin typeface="+mj-ea"/>
              <a:ea typeface="+mj-ea"/>
            </a:endParaRPr>
          </a:p>
          <a:p>
            <a:pPr>
              <a:buNone/>
            </a:pPr>
            <a:r>
              <a:rPr lang="zh-TW" altLang="en-US" dirty="0">
                <a:latin typeface="+mj-ea"/>
                <a:ea typeface="+mj-ea"/>
              </a:rPr>
              <a:t>  </a:t>
            </a:r>
            <a:r>
              <a:rPr lang="en-US" dirty="0">
                <a:latin typeface="+mj-ea"/>
                <a:ea typeface="+mj-ea"/>
              </a:rPr>
              <a:t>&gt;</a:t>
            </a:r>
            <a:r>
              <a:rPr lang="zh-TW" altLang="en-US" b="1" dirty="0">
                <a:solidFill>
                  <a:srgbClr val="0000CC"/>
                </a:solidFill>
                <a:latin typeface="+mj-ea"/>
                <a:ea typeface="+mj-ea"/>
              </a:rPr>
              <a:t>新一代校務行政系統 </a:t>
            </a:r>
            <a:endParaRPr lang="en-US" altLang="zh-TW" b="1" dirty="0">
              <a:solidFill>
                <a:srgbClr val="0000CC"/>
              </a:solidFill>
              <a:latin typeface="+mj-ea"/>
              <a:ea typeface="+mj-ea"/>
            </a:endParaRPr>
          </a:p>
          <a:p>
            <a:pPr>
              <a:buNone/>
            </a:pPr>
            <a:r>
              <a:rPr lang="zh-TW" altLang="en-US" dirty="0">
                <a:latin typeface="+mj-ea"/>
                <a:ea typeface="+mj-ea"/>
              </a:rPr>
              <a:t>    鏈結</a:t>
            </a:r>
            <a:endParaRPr lang="zh-TW" altLang="en-US" sz="2800" dirty="0">
              <a:latin typeface="+mj-ea"/>
              <a:ea typeface="+mj-ea"/>
            </a:endParaRPr>
          </a:p>
        </p:txBody>
      </p:sp>
      <p:sp>
        <p:nvSpPr>
          <p:cNvPr id="7" name="圓角矩形圖說文字 6"/>
          <p:cNvSpPr/>
          <p:nvPr/>
        </p:nvSpPr>
        <p:spPr>
          <a:xfrm>
            <a:off x="4572000" y="4224526"/>
            <a:ext cx="1944216" cy="356602"/>
          </a:xfrm>
          <a:prstGeom prst="wedgeRoundRectCallout">
            <a:avLst>
              <a:gd name="adj1" fmla="val -70297"/>
              <a:gd name="adj2" fmla="val -286477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 w="38100">
                <a:noFill/>
              </a:ln>
              <a:noFill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683568" y="4149080"/>
            <a:ext cx="381642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hlinkClick r:id="rId3"/>
              </a:rPr>
              <a:t>https://sschool.tp.edu.tw/Login.action?schNo=423301</a:t>
            </a:r>
            <a:endParaRPr lang="en-US" altLang="zh-TW" sz="2000" dirty="0"/>
          </a:p>
          <a:p>
            <a:endParaRPr lang="en-US" altLang="zh-TW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29624"/>
            <a:ext cx="3960440" cy="421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16632"/>
            <a:ext cx="4409977" cy="1008112"/>
          </a:xfrm>
        </p:spPr>
        <p:txBody>
          <a:bodyPr>
            <a:normAutofit/>
          </a:bodyPr>
          <a:lstStyle/>
          <a:p>
            <a:pPr algn="l"/>
            <a:r>
              <a:rPr lang="zh-TW" altLang="en-US" sz="5300" b="1" dirty="0"/>
              <a:t>三、登入帳密</a:t>
            </a:r>
            <a:endParaRPr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7504" y="1110754"/>
            <a:ext cx="8856984" cy="10941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3000" b="1" dirty="0">
                <a:solidFill>
                  <a:srgbClr val="0000CC"/>
                </a:solidFill>
                <a:latin typeface="+mj-ea"/>
                <a:ea typeface="+mj-ea"/>
              </a:rPr>
              <a:t>學生</a:t>
            </a:r>
            <a:r>
              <a:rPr lang="zh-TW" altLang="en-US" sz="3000" dirty="0">
                <a:latin typeface="+mj-ea"/>
                <a:ea typeface="+mj-ea"/>
              </a:rPr>
              <a:t>以單一身分帳號進入系統</a:t>
            </a:r>
            <a:endParaRPr lang="en-US" sz="3000" dirty="0">
              <a:latin typeface="+mj-ea"/>
              <a:ea typeface="+mj-ea"/>
            </a:endParaRPr>
          </a:p>
          <a:p>
            <a:pPr marL="0" lvl="0" indent="0">
              <a:buClr>
                <a:srgbClr val="477AB1"/>
              </a:buClr>
              <a:buNone/>
            </a:pPr>
            <a:r>
              <a:rPr lang="zh-TW" altLang="en-US" sz="3000" b="1" dirty="0">
                <a:solidFill>
                  <a:srgbClr val="0000CC"/>
                </a:solidFill>
                <a:latin typeface="微軟正黑體"/>
                <a:ea typeface="微軟正黑體"/>
              </a:rPr>
              <a:t>家長</a:t>
            </a:r>
            <a:r>
              <a:rPr lang="zh-TW" altLang="en-US" sz="3000" dirty="0">
                <a:solidFill>
                  <a:prstClr val="black"/>
                </a:solidFill>
                <a:latin typeface="微軟正黑體"/>
                <a:ea typeface="微軟正黑體"/>
              </a:rPr>
              <a:t>申請</a:t>
            </a:r>
            <a:r>
              <a:rPr lang="zh-TW" altLang="en-US" sz="3000" b="1" dirty="0">
                <a:solidFill>
                  <a:prstClr val="black"/>
                </a:solidFill>
                <a:latin typeface="微軟正黑體"/>
                <a:ea typeface="微軟正黑體"/>
                <a:hlinkClick r:id="rId3"/>
              </a:rPr>
              <a:t>親子綁定</a:t>
            </a:r>
            <a:r>
              <a:rPr lang="zh-TW" altLang="en-US" sz="3000" dirty="0">
                <a:solidFill>
                  <a:prstClr val="black"/>
                </a:solidFill>
                <a:latin typeface="微軟正黑體"/>
                <a:ea typeface="微軟正黑體"/>
              </a:rPr>
              <a:t>後</a:t>
            </a:r>
            <a:r>
              <a:rPr lang="zh-TW" altLang="en-US" sz="30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3000" dirty="0">
                <a:solidFill>
                  <a:prstClr val="black"/>
                </a:solidFill>
                <a:latin typeface="微軟正黑體"/>
                <a:ea typeface="微軟正黑體"/>
              </a:rPr>
              <a:t>以</a:t>
            </a:r>
            <a:r>
              <a:rPr lang="zh-TW" altLang="en-US" sz="3000" dirty="0">
                <a:latin typeface="+mj-ea"/>
                <a:ea typeface="+mj-ea"/>
              </a:rPr>
              <a:t>單一身分帳號進入系統</a:t>
            </a:r>
          </a:p>
        </p:txBody>
      </p:sp>
      <p:sp>
        <p:nvSpPr>
          <p:cNvPr id="7" name="圓角矩形 6"/>
          <p:cNvSpPr/>
          <p:nvPr/>
        </p:nvSpPr>
        <p:spPr>
          <a:xfrm>
            <a:off x="827584" y="5373230"/>
            <a:ext cx="2520280" cy="108010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30496FE-6549-4D5B-BE99-91105BF761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064" y="2398556"/>
            <a:ext cx="3626059" cy="4187234"/>
          </a:xfrm>
          <a:prstGeom prst="rect">
            <a:avLst/>
          </a:prstGeom>
        </p:spPr>
      </p:pic>
      <p:cxnSp>
        <p:nvCxnSpPr>
          <p:cNvPr id="9" name="直線接點 8"/>
          <p:cNvCxnSpPr>
            <a:cxnSpLocks/>
          </p:cNvCxnSpPr>
          <p:nvPr/>
        </p:nvCxnSpPr>
        <p:spPr>
          <a:xfrm>
            <a:off x="3347864" y="5877272"/>
            <a:ext cx="2232248" cy="0"/>
          </a:xfrm>
          <a:prstGeom prst="line">
            <a:avLst/>
          </a:prstGeom>
          <a:ln w="3810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814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8801"/>
            <a:ext cx="9144000" cy="52292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12968" cy="922114"/>
          </a:xfrm>
        </p:spPr>
        <p:txBody>
          <a:bodyPr>
            <a:normAutofit/>
          </a:bodyPr>
          <a:lstStyle/>
          <a:p>
            <a:pPr algn="l"/>
            <a:r>
              <a:rPr lang="zh-TW" altLang="en-US" sz="5300" b="1" dirty="0"/>
              <a:t>四、進入系統首頁</a:t>
            </a:r>
            <a:r>
              <a:rPr lang="en-US" altLang="zh-TW" b="1" dirty="0">
                <a:solidFill>
                  <a:srgbClr val="0000CC"/>
                </a:solidFill>
              </a:rPr>
              <a:t>(</a:t>
            </a:r>
            <a:r>
              <a:rPr lang="zh-TW" altLang="en-US" sz="5400" b="1" dirty="0">
                <a:solidFill>
                  <a:srgbClr val="0000CC"/>
                </a:solidFill>
              </a:rPr>
              <a:t>學生</a:t>
            </a:r>
            <a:r>
              <a:rPr lang="zh-TW" altLang="en-US" b="1" dirty="0">
                <a:solidFill>
                  <a:srgbClr val="0000CC"/>
                </a:solidFill>
              </a:rPr>
              <a:t>帳號</a:t>
            </a:r>
            <a:r>
              <a:rPr lang="en-US" altLang="zh-TW" b="1" dirty="0">
                <a:solidFill>
                  <a:srgbClr val="0000CC"/>
                </a:solidFill>
              </a:rPr>
              <a:t>)</a:t>
            </a:r>
            <a:endParaRPr lang="zh-TW" altLang="en-US" dirty="0">
              <a:solidFill>
                <a:srgbClr val="0000CC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7504" y="980727"/>
            <a:ext cx="9001000" cy="11589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dirty="0">
                <a:latin typeface="+mj-ea"/>
                <a:ea typeface="+mj-ea"/>
              </a:rPr>
              <a:t>左邊為</a:t>
            </a:r>
            <a:r>
              <a:rPr lang="zh-TW" altLang="en-US" b="1" dirty="0">
                <a:solidFill>
                  <a:srgbClr val="0000CC"/>
                </a:solidFill>
                <a:latin typeface="+mj-ea"/>
                <a:ea typeface="+mj-ea"/>
              </a:rPr>
              <a:t>目錄</a:t>
            </a:r>
            <a:endParaRPr lang="en-US" altLang="zh-TW" dirty="0">
              <a:solidFill>
                <a:srgbClr val="0000CC"/>
              </a:solidFill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b="1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endParaRPr lang="zh-TW" altLang="en-US" sz="1900" dirty="0">
              <a:latin typeface="+mj-ea"/>
              <a:ea typeface="+mj-ea"/>
            </a:endParaRPr>
          </a:p>
        </p:txBody>
      </p:sp>
      <p:sp>
        <p:nvSpPr>
          <p:cNvPr id="6" name="圓角矩形圖說文字 5"/>
          <p:cNvSpPr/>
          <p:nvPr/>
        </p:nvSpPr>
        <p:spPr>
          <a:xfrm>
            <a:off x="72008" y="2822639"/>
            <a:ext cx="1331640" cy="3918729"/>
          </a:xfrm>
          <a:prstGeom prst="wedgeRoundRectCallout">
            <a:avLst>
              <a:gd name="adj1" fmla="val 101292"/>
              <a:gd name="adj2" fmla="val -84871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 w="38100">
                <a:noFill/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273172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11293"/>
            <a:ext cx="9144000" cy="29458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922114"/>
          </a:xfrm>
        </p:spPr>
        <p:txBody>
          <a:bodyPr>
            <a:normAutofit/>
          </a:bodyPr>
          <a:lstStyle/>
          <a:p>
            <a:pPr algn="l"/>
            <a:r>
              <a:rPr lang="zh-TW" altLang="en-US" sz="5300" b="1" dirty="0"/>
              <a:t>四、進入系統首頁</a:t>
            </a:r>
            <a:r>
              <a:rPr lang="en-US" altLang="zh-TW" b="1" dirty="0">
                <a:solidFill>
                  <a:srgbClr val="0000CC"/>
                </a:solidFill>
              </a:rPr>
              <a:t>(</a:t>
            </a:r>
            <a:r>
              <a:rPr lang="zh-TW" altLang="en-US" sz="5400" b="1" dirty="0">
                <a:solidFill>
                  <a:srgbClr val="0000CC"/>
                </a:solidFill>
              </a:rPr>
              <a:t>家長</a:t>
            </a:r>
            <a:r>
              <a:rPr lang="zh-TW" altLang="en-US" b="1" dirty="0">
                <a:solidFill>
                  <a:srgbClr val="0000CC"/>
                </a:solidFill>
              </a:rPr>
              <a:t>帳號</a:t>
            </a:r>
            <a:r>
              <a:rPr lang="en-US" altLang="zh-TW" b="1" dirty="0">
                <a:solidFill>
                  <a:srgbClr val="0000CC"/>
                </a:solidFill>
              </a:rPr>
              <a:t>)</a:t>
            </a:r>
            <a:endParaRPr lang="zh-TW" altLang="en-US" dirty="0">
              <a:solidFill>
                <a:srgbClr val="0000CC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7504" y="1110754"/>
            <a:ext cx="9001000" cy="17421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>
                <a:latin typeface="+mj-ea"/>
                <a:ea typeface="+mj-ea"/>
              </a:rPr>
              <a:t>左邊為作業</a:t>
            </a:r>
            <a:r>
              <a:rPr lang="zh-TW" altLang="en-US" b="1" dirty="0">
                <a:solidFill>
                  <a:srgbClr val="0000CC"/>
                </a:solidFill>
                <a:latin typeface="+mj-ea"/>
                <a:ea typeface="+mj-ea"/>
              </a:rPr>
              <a:t>目錄</a:t>
            </a:r>
            <a:br>
              <a:rPr lang="en-US" altLang="zh-TW" dirty="0">
                <a:latin typeface="+mj-ea"/>
                <a:ea typeface="+mj-ea"/>
              </a:rPr>
            </a:br>
            <a:r>
              <a:rPr lang="en-US" altLang="zh-TW" sz="2200" dirty="0">
                <a:latin typeface="+mj-ea"/>
                <a:ea typeface="+mj-ea"/>
              </a:rPr>
              <a:t>(</a:t>
            </a:r>
            <a:r>
              <a:rPr lang="zh-TW" altLang="en-US" sz="2200" dirty="0">
                <a:latin typeface="+mj-ea"/>
                <a:ea typeface="+mj-ea"/>
              </a:rPr>
              <a:t>家長帳號僅有查詢功能</a:t>
            </a:r>
            <a:r>
              <a:rPr lang="en-US" altLang="zh-TW" sz="2200" dirty="0">
                <a:latin typeface="+mj-ea"/>
                <a:ea typeface="+mj-ea"/>
              </a:rPr>
              <a:t>)</a:t>
            </a:r>
            <a:endParaRPr lang="en-US" altLang="zh-TW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b="1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endParaRPr lang="zh-TW" altLang="en-US" sz="1900" dirty="0">
              <a:latin typeface="+mj-ea"/>
              <a:ea typeface="+mj-ea"/>
            </a:endParaRPr>
          </a:p>
        </p:txBody>
      </p:sp>
      <p:sp>
        <p:nvSpPr>
          <p:cNvPr id="6" name="圓角矩形圖說文字 5"/>
          <p:cNvSpPr/>
          <p:nvPr/>
        </p:nvSpPr>
        <p:spPr>
          <a:xfrm>
            <a:off x="107504" y="3356992"/>
            <a:ext cx="792088" cy="1152128"/>
          </a:xfrm>
          <a:prstGeom prst="wedgeRoundRectCallout">
            <a:avLst>
              <a:gd name="adj1" fmla="val 225549"/>
              <a:gd name="adj2" fmla="val -195809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 w="38100">
                <a:noFill/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58888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10755"/>
            <a:ext cx="3672408" cy="561381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922114"/>
          </a:xfrm>
        </p:spPr>
        <p:txBody>
          <a:bodyPr>
            <a:normAutofit/>
          </a:bodyPr>
          <a:lstStyle/>
          <a:p>
            <a:pPr algn="l"/>
            <a:r>
              <a:rPr lang="zh-TW" altLang="en-US" sz="5300" b="1" dirty="0"/>
              <a:t>五、查詢成績路徑</a:t>
            </a:r>
            <a:endParaRPr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067944" y="1196751"/>
            <a:ext cx="4824536" cy="55278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zh-TW" dirty="0">
                <a:latin typeface="+mj-ea"/>
                <a:ea typeface="+mj-ea"/>
              </a:rPr>
              <a:t>查詢成績路徑：</a:t>
            </a:r>
            <a:br>
              <a:rPr lang="en-US" altLang="zh-TW" dirty="0">
                <a:latin typeface="+mj-ea"/>
                <a:ea typeface="+mj-ea"/>
              </a:rPr>
            </a:br>
            <a:r>
              <a:rPr lang="en-US" altLang="zh-TW" sz="2800" dirty="0">
                <a:latin typeface="+mj-ea"/>
                <a:ea typeface="+mj-ea"/>
              </a:rPr>
              <a:t>&gt;</a:t>
            </a:r>
            <a:r>
              <a:rPr lang="en-US" altLang="zh-TW" b="1" dirty="0">
                <a:solidFill>
                  <a:srgbClr val="0000CC"/>
                </a:solidFill>
                <a:latin typeface="+mj-ea"/>
                <a:ea typeface="+mj-ea"/>
              </a:rPr>
              <a:t>01</a:t>
            </a:r>
            <a:r>
              <a:rPr lang="zh-TW" altLang="zh-TW" b="1" dirty="0">
                <a:solidFill>
                  <a:srgbClr val="0000CC"/>
                </a:solidFill>
                <a:latin typeface="+mj-ea"/>
                <a:ea typeface="+mj-ea"/>
              </a:rPr>
              <a:t>各項查詢</a:t>
            </a:r>
            <a:r>
              <a:rPr lang="zh-TW" altLang="en-US" b="1" dirty="0">
                <a:solidFill>
                  <a:srgbClr val="0000CC"/>
                </a:solidFill>
                <a:latin typeface="+mj-ea"/>
                <a:ea typeface="+mj-ea"/>
              </a:rPr>
              <a:t> </a:t>
            </a:r>
            <a:br>
              <a:rPr lang="en-US" altLang="zh-TW" b="1" dirty="0">
                <a:latin typeface="+mj-ea"/>
                <a:ea typeface="+mj-ea"/>
              </a:rPr>
            </a:br>
            <a:r>
              <a:rPr lang="en-US" altLang="zh-TW" sz="2800" dirty="0">
                <a:latin typeface="+mj-ea"/>
                <a:ea typeface="+mj-ea"/>
              </a:rPr>
              <a:t>&gt;</a:t>
            </a:r>
            <a:r>
              <a:rPr lang="zh-TW" altLang="en-US" sz="2800" dirty="0">
                <a:latin typeface="+mj-ea"/>
                <a:ea typeface="+mj-ea"/>
              </a:rPr>
              <a:t> </a:t>
            </a:r>
            <a:r>
              <a:rPr lang="zh-TW" altLang="zh-TW" b="1" dirty="0">
                <a:solidFill>
                  <a:srgbClr val="0000CC"/>
                </a:solidFill>
                <a:latin typeface="+mj-ea"/>
                <a:ea typeface="+mj-ea"/>
              </a:rPr>
              <a:t>查詢個人成績</a:t>
            </a:r>
            <a:r>
              <a:rPr lang="zh-TW" altLang="en-US" b="1" dirty="0">
                <a:solidFill>
                  <a:srgbClr val="0000CC"/>
                </a:solidFill>
                <a:latin typeface="+mj-ea"/>
                <a:ea typeface="+mj-ea"/>
              </a:rPr>
              <a:t>  </a:t>
            </a:r>
            <a:r>
              <a:rPr lang="zh-TW" altLang="en-US" sz="2800" dirty="0">
                <a:latin typeface="+mj-ea"/>
                <a:ea typeface="+mj-ea"/>
              </a:rPr>
              <a:t>進入</a:t>
            </a:r>
            <a:endParaRPr lang="en-US" altLang="zh-TW" sz="28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zh-TW" sz="28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zh-TW" dirty="0">
                <a:latin typeface="+mj-ea"/>
                <a:ea typeface="+mj-ea"/>
              </a:rPr>
              <a:t>查詢</a:t>
            </a:r>
            <a:r>
              <a:rPr lang="zh-TW" altLang="en-US" dirty="0">
                <a:latin typeface="+mj-ea"/>
                <a:ea typeface="+mj-ea"/>
              </a:rPr>
              <a:t>主要</a:t>
            </a:r>
            <a:r>
              <a:rPr lang="zh-TW" altLang="zh-TW" dirty="0">
                <a:latin typeface="+mj-ea"/>
                <a:ea typeface="+mj-ea"/>
              </a:rPr>
              <a:t>內容：</a:t>
            </a:r>
            <a:endParaRPr lang="en-US" altLang="zh-TW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dirty="0">
                <a:latin typeface="+mj-ea"/>
                <a:ea typeface="+mj-ea"/>
              </a:rPr>
              <a:t>各學期</a:t>
            </a:r>
            <a:br>
              <a:rPr lang="en-US" altLang="zh-TW" dirty="0">
                <a:latin typeface="+mj-ea"/>
                <a:ea typeface="+mj-ea"/>
              </a:rPr>
            </a:br>
            <a:r>
              <a:rPr lang="en-US" altLang="zh-TW" dirty="0">
                <a:latin typeface="+mj-ea"/>
                <a:ea typeface="+mj-ea"/>
              </a:rPr>
              <a:t>1.</a:t>
            </a:r>
            <a:r>
              <a:rPr lang="zh-TW" altLang="zh-TW" dirty="0">
                <a:latin typeface="+mj-ea"/>
                <a:ea typeface="+mj-ea"/>
              </a:rPr>
              <a:t>段考、期末考、學期、</a:t>
            </a:r>
            <a:br>
              <a:rPr lang="en-US" altLang="zh-TW" dirty="0">
                <a:latin typeface="+mj-ea"/>
                <a:ea typeface="+mj-ea"/>
              </a:rPr>
            </a:br>
            <a:r>
              <a:rPr lang="zh-TW" altLang="en-US" dirty="0">
                <a:latin typeface="+mj-ea"/>
                <a:ea typeface="+mj-ea"/>
              </a:rPr>
              <a:t>   </a:t>
            </a:r>
            <a:r>
              <a:rPr lang="zh-TW" altLang="zh-TW" dirty="0">
                <a:latin typeface="+mj-ea"/>
                <a:ea typeface="+mj-ea"/>
              </a:rPr>
              <a:t>補考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zh-TW" dirty="0">
                <a:latin typeface="+mj-ea"/>
                <a:ea typeface="+mj-ea"/>
              </a:rPr>
              <a:t>重修</a:t>
            </a:r>
            <a:r>
              <a:rPr lang="en-US" altLang="zh-TW" dirty="0">
                <a:latin typeface="+mj-ea"/>
                <a:ea typeface="+mj-ea"/>
              </a:rPr>
              <a:t>[</a:t>
            </a:r>
            <a:r>
              <a:rPr lang="zh-TW" altLang="zh-TW" dirty="0">
                <a:latin typeface="+mj-ea"/>
                <a:ea typeface="+mj-ea"/>
              </a:rPr>
              <a:t>成績</a:t>
            </a:r>
            <a:r>
              <a:rPr lang="en-US" altLang="zh-TW" dirty="0">
                <a:latin typeface="+mj-ea"/>
                <a:ea typeface="+mj-ea"/>
              </a:rPr>
              <a:t>]</a:t>
            </a:r>
          </a:p>
          <a:p>
            <a:pPr marL="0" indent="0">
              <a:buNone/>
            </a:pPr>
            <a:br>
              <a:rPr lang="en-US" altLang="zh-TW" dirty="0">
                <a:latin typeface="+mj-ea"/>
                <a:ea typeface="+mj-ea"/>
              </a:rPr>
            </a:br>
            <a:r>
              <a:rPr lang="en-US" altLang="zh-TW" dirty="0">
                <a:latin typeface="+mj-ea"/>
                <a:ea typeface="+mj-ea"/>
              </a:rPr>
              <a:t>2.</a:t>
            </a:r>
            <a:r>
              <a:rPr lang="zh-TW" altLang="en-US" dirty="0">
                <a:latin typeface="+mj-ea"/>
                <a:ea typeface="+mj-ea"/>
              </a:rPr>
              <a:t>實得</a:t>
            </a:r>
            <a:r>
              <a:rPr lang="en-US" altLang="zh-TW" dirty="0">
                <a:latin typeface="+mj-ea"/>
                <a:ea typeface="+mj-ea"/>
              </a:rPr>
              <a:t>[</a:t>
            </a:r>
            <a:r>
              <a:rPr lang="zh-TW" altLang="en-US" dirty="0">
                <a:latin typeface="+mj-ea"/>
                <a:ea typeface="+mj-ea"/>
              </a:rPr>
              <a:t>學分數</a:t>
            </a:r>
            <a:r>
              <a:rPr lang="en-US" altLang="zh-TW" dirty="0">
                <a:latin typeface="+mj-ea"/>
                <a:ea typeface="+mj-ea"/>
              </a:rPr>
              <a:t>]</a:t>
            </a:r>
          </a:p>
          <a:p>
            <a:pPr marL="0" indent="0">
              <a:buNone/>
            </a:pPr>
            <a:r>
              <a:rPr lang="zh-TW" altLang="en-US" dirty="0">
                <a:latin typeface="+mj-ea"/>
                <a:ea typeface="+mj-ea"/>
              </a:rPr>
              <a:t>   累積</a:t>
            </a:r>
            <a:r>
              <a:rPr lang="en-US" altLang="zh-TW" dirty="0">
                <a:latin typeface="+mj-ea"/>
                <a:ea typeface="+mj-ea"/>
              </a:rPr>
              <a:t>[</a:t>
            </a:r>
            <a:r>
              <a:rPr lang="zh-TW" altLang="en-US" dirty="0">
                <a:latin typeface="+mj-ea"/>
                <a:ea typeface="+mj-ea"/>
              </a:rPr>
              <a:t>學分數</a:t>
            </a:r>
            <a:r>
              <a:rPr lang="en-US" altLang="zh-TW" dirty="0">
                <a:latin typeface="+mj-ea"/>
                <a:ea typeface="+mj-ea"/>
              </a:rPr>
              <a:t>]</a:t>
            </a:r>
          </a:p>
          <a:p>
            <a:pPr marL="0" indent="0">
              <a:buNone/>
            </a:pPr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6" name="圓角矩形圖說文字 5"/>
          <p:cNvSpPr/>
          <p:nvPr/>
        </p:nvSpPr>
        <p:spPr>
          <a:xfrm>
            <a:off x="107504" y="2204864"/>
            <a:ext cx="3744416" cy="648072"/>
          </a:xfrm>
          <a:prstGeom prst="wedgeRoundRectCallout">
            <a:avLst>
              <a:gd name="adj1" fmla="val 62266"/>
              <a:gd name="adj2" fmla="val -61175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 w="38100">
                <a:noFill/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349839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052736"/>
            <a:ext cx="8928992" cy="381642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922114"/>
          </a:xfrm>
        </p:spPr>
        <p:txBody>
          <a:bodyPr>
            <a:normAutofit/>
          </a:bodyPr>
          <a:lstStyle/>
          <a:p>
            <a:pPr algn="l"/>
            <a:r>
              <a:rPr lang="zh-TW" altLang="en-US" sz="5300" b="1" dirty="0"/>
              <a:t>六、查詢成績頁面</a:t>
            </a:r>
            <a:endParaRPr lang="zh-TW" altLang="en-US" sz="3600" dirty="0"/>
          </a:p>
        </p:txBody>
      </p:sp>
      <p:sp>
        <p:nvSpPr>
          <p:cNvPr id="6" name="圓角矩形圖說文字 5"/>
          <p:cNvSpPr/>
          <p:nvPr/>
        </p:nvSpPr>
        <p:spPr>
          <a:xfrm>
            <a:off x="1907704" y="3501008"/>
            <a:ext cx="3024336" cy="1296144"/>
          </a:xfrm>
          <a:prstGeom prst="wedgeRoundRectCallout">
            <a:avLst>
              <a:gd name="adj1" fmla="val 1216"/>
              <a:gd name="adj2" fmla="val 78932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 w="38100">
                <a:noFill/>
              </a:ln>
              <a:noFill/>
            </a:endParaRPr>
          </a:p>
        </p:txBody>
      </p:sp>
      <p:sp>
        <p:nvSpPr>
          <p:cNvPr id="8" name="內容版面配置區 2"/>
          <p:cNvSpPr txBox="1">
            <a:spLocks/>
          </p:cNvSpPr>
          <p:nvPr/>
        </p:nvSpPr>
        <p:spPr>
          <a:xfrm>
            <a:off x="107504" y="5013176"/>
            <a:ext cx="8928992" cy="1728192"/>
          </a:xfrm>
          <a:prstGeom prst="rect">
            <a:avLst/>
          </a:prstGeom>
        </p:spPr>
        <p:txBody>
          <a:bodyPr vert="horz" rtlCol="0"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50000"/>
              <a:buFont typeface="Wingdings 2"/>
              <a:buChar char="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50000"/>
              <a:buFont typeface="Wingdings 2"/>
              <a:buChar char="³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0000"/>
              <a:buFont typeface="Wingdings 2"/>
              <a:buChar char="®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SzPct val="45000"/>
              <a:buFont typeface="Wingdings 2"/>
              <a:buChar char="¯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zh-TW" sz="4000" b="1" dirty="0">
                <a:solidFill>
                  <a:srgbClr val="0000CC"/>
                </a:solidFill>
                <a:latin typeface="+mj-ea"/>
                <a:ea typeface="+mj-ea"/>
              </a:rPr>
              <a:t>學業成績</a:t>
            </a:r>
            <a:r>
              <a:rPr lang="zh-TW" altLang="en-US" dirty="0">
                <a:latin typeface="+mj-ea"/>
                <a:ea typeface="+mj-ea"/>
              </a:rPr>
              <a:t>方框</a:t>
            </a:r>
            <a:r>
              <a:rPr lang="en-US" altLang="zh-TW" sz="4000" b="1" dirty="0">
                <a:solidFill>
                  <a:srgbClr val="0000CC"/>
                </a:solidFill>
                <a:latin typeface="+mj-ea"/>
                <a:ea typeface="+mj-ea"/>
              </a:rPr>
              <a:t> </a:t>
            </a:r>
            <a:r>
              <a:rPr lang="zh-TW" altLang="zh-TW" dirty="0">
                <a:latin typeface="+mj-ea"/>
                <a:ea typeface="+mj-ea"/>
              </a:rPr>
              <a:t>：</a:t>
            </a:r>
            <a:r>
              <a:rPr lang="zh-TW" altLang="en-US" dirty="0">
                <a:latin typeface="+mj-ea"/>
                <a:ea typeface="+mj-ea"/>
              </a:rPr>
              <a:t>呈現</a:t>
            </a:r>
            <a:r>
              <a:rPr lang="zh-TW" altLang="zh-TW" dirty="0">
                <a:latin typeface="+mj-ea"/>
                <a:ea typeface="+mj-ea"/>
              </a:rPr>
              <a:t>各學期</a:t>
            </a:r>
            <a:r>
              <a:rPr lang="zh-TW" altLang="zh-TW" b="1" dirty="0">
                <a:latin typeface="+mj-ea"/>
                <a:ea typeface="+mj-ea"/>
              </a:rPr>
              <a:t>目前</a:t>
            </a:r>
            <a:r>
              <a:rPr lang="zh-TW" altLang="zh-TW" dirty="0">
                <a:latin typeface="+mj-ea"/>
                <a:ea typeface="+mj-ea"/>
              </a:rPr>
              <a:t>學業總平均、</a:t>
            </a:r>
            <a:br>
              <a:rPr lang="en-US" altLang="zh-TW" dirty="0">
                <a:latin typeface="+mj-ea"/>
                <a:ea typeface="+mj-ea"/>
              </a:rPr>
            </a:br>
            <a:r>
              <a:rPr lang="zh-TW" altLang="en-US" dirty="0">
                <a:latin typeface="+mj-ea"/>
                <a:ea typeface="+mj-ea"/>
              </a:rPr>
              <a:t>修習</a:t>
            </a:r>
            <a:r>
              <a:rPr lang="zh-TW" altLang="zh-TW" dirty="0">
                <a:latin typeface="+mj-ea"/>
                <a:ea typeface="+mj-ea"/>
              </a:rPr>
              <a:t>學分數、實得學分數、累積</a:t>
            </a:r>
            <a:r>
              <a:rPr lang="en-US" altLang="zh-TW" dirty="0">
                <a:latin typeface="+mj-ea"/>
                <a:ea typeface="+mj-ea"/>
              </a:rPr>
              <a:t>(</a:t>
            </a:r>
            <a:r>
              <a:rPr lang="zh-TW" altLang="en-US" dirty="0">
                <a:latin typeface="+mj-ea"/>
                <a:ea typeface="+mj-ea"/>
              </a:rPr>
              <a:t>必選修</a:t>
            </a:r>
            <a:r>
              <a:rPr lang="en-US" altLang="zh-TW" dirty="0">
                <a:latin typeface="+mj-ea"/>
                <a:ea typeface="+mj-ea"/>
              </a:rPr>
              <a:t>)</a:t>
            </a:r>
            <a:r>
              <a:rPr lang="zh-TW" altLang="zh-TW" dirty="0">
                <a:latin typeface="+mj-ea"/>
                <a:ea typeface="+mj-ea"/>
              </a:rPr>
              <a:t>學分數</a:t>
            </a:r>
            <a:endParaRPr lang="en-US" altLang="zh-TW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zh-TW" sz="2800" dirty="0">
                <a:latin typeface="+mj-ea"/>
                <a:ea typeface="+mj-ea"/>
              </a:rPr>
              <a:t> </a:t>
            </a:r>
            <a:r>
              <a:rPr lang="zh-TW" altLang="en-US" sz="2800" dirty="0">
                <a:latin typeface="+mj-ea"/>
                <a:ea typeface="+mj-ea"/>
              </a:rPr>
              <a:t>        </a:t>
            </a:r>
            <a:r>
              <a:rPr lang="en-US" altLang="zh-TW" sz="2800" dirty="0">
                <a:latin typeface="+mj-ea"/>
                <a:ea typeface="+mj-ea"/>
              </a:rPr>
              <a:t> </a:t>
            </a:r>
            <a:r>
              <a:rPr lang="zh-TW" altLang="en-US" sz="2800" dirty="0">
                <a:latin typeface="+mj-ea"/>
                <a:ea typeface="+mj-ea"/>
              </a:rPr>
              <a:t> </a:t>
            </a:r>
            <a:r>
              <a:rPr lang="en-US" altLang="zh-TW" sz="2800" dirty="0">
                <a:latin typeface="+mj-ea"/>
                <a:ea typeface="+mj-ea"/>
              </a:rPr>
              <a:t> (</a:t>
            </a:r>
            <a:r>
              <a:rPr lang="zh-TW" altLang="en-US" sz="2800" dirty="0">
                <a:latin typeface="+mj-ea"/>
                <a:ea typeface="+mj-ea"/>
              </a:rPr>
              <a:t>迄該學期</a:t>
            </a:r>
            <a:r>
              <a:rPr lang="zh-TW" altLang="zh-TW" sz="2800" dirty="0">
                <a:latin typeface="+mj-ea"/>
                <a:ea typeface="+mj-ea"/>
              </a:rPr>
              <a:t>「原學期、補考、重修」擇優之成績</a:t>
            </a:r>
            <a:r>
              <a:rPr lang="en-US" altLang="zh-TW" sz="2800" dirty="0">
                <a:latin typeface="+mj-ea"/>
                <a:ea typeface="+mj-ea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859186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64904"/>
            <a:ext cx="9157712" cy="427242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922114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en-US" sz="5300" b="1" dirty="0"/>
              <a:t>七、查詢成績</a:t>
            </a:r>
            <a:r>
              <a:rPr lang="en-US" altLang="zh-TW" sz="5300" b="1" dirty="0"/>
              <a:t>&gt;</a:t>
            </a:r>
            <a:r>
              <a:rPr lang="zh-TW" altLang="en-US" sz="5300" b="1" dirty="0">
                <a:solidFill>
                  <a:srgbClr val="0000CC"/>
                </a:solidFill>
              </a:rPr>
              <a:t>段考</a:t>
            </a:r>
            <a:r>
              <a:rPr lang="zh-TW" altLang="zh-TW" sz="3100" dirty="0">
                <a:latin typeface="+mj-ea"/>
              </a:rPr>
              <a:t>、</a:t>
            </a:r>
            <a:r>
              <a:rPr lang="zh-TW" altLang="en-US" sz="5300" b="1" dirty="0">
                <a:solidFill>
                  <a:srgbClr val="0000CC"/>
                </a:solidFill>
              </a:rPr>
              <a:t>期末考</a:t>
            </a:r>
            <a:r>
              <a:rPr lang="zh-TW" altLang="en-US" sz="5300" b="1" dirty="0"/>
              <a:t>成績</a:t>
            </a:r>
            <a:endParaRPr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8424" y="1009739"/>
            <a:ext cx="4659600" cy="54705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TW" sz="2400" dirty="0">
                <a:latin typeface="+mj-ea"/>
                <a:ea typeface="+mj-ea"/>
              </a:rPr>
              <a:t>1.</a:t>
            </a:r>
            <a:r>
              <a:rPr lang="zh-TW" altLang="zh-TW" sz="2400" dirty="0">
                <a:latin typeface="+mj-ea"/>
                <a:ea typeface="+mj-ea"/>
              </a:rPr>
              <a:t>由</a:t>
            </a:r>
            <a:r>
              <a:rPr lang="zh-TW" altLang="zh-TW" sz="3000" b="1" dirty="0">
                <a:solidFill>
                  <a:srgbClr val="0000CC"/>
                </a:solidFill>
                <a:latin typeface="+mj-ea"/>
                <a:ea typeface="+mj-ea"/>
              </a:rPr>
              <a:t>學期</a:t>
            </a:r>
            <a:r>
              <a:rPr lang="zh-TW" altLang="zh-TW" sz="2400" dirty="0">
                <a:latin typeface="+mj-ea"/>
                <a:ea typeface="+mj-ea"/>
              </a:rPr>
              <a:t>方框</a:t>
            </a:r>
            <a:r>
              <a:rPr lang="zh-TW" altLang="en-US" sz="2400" dirty="0">
                <a:latin typeface="+mj-ea"/>
                <a:ea typeface="+mj-ea"/>
              </a:rPr>
              <a:t> </a:t>
            </a:r>
            <a:r>
              <a:rPr lang="zh-TW" altLang="zh-TW" sz="2400" dirty="0">
                <a:latin typeface="+mj-ea"/>
                <a:ea typeface="+mj-ea"/>
              </a:rPr>
              <a:t>點選欲查學期</a:t>
            </a:r>
          </a:p>
          <a:p>
            <a:pPr marL="0" indent="0">
              <a:buNone/>
            </a:pPr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6" name="圓角矩形圖說文字 5"/>
          <p:cNvSpPr/>
          <p:nvPr/>
        </p:nvSpPr>
        <p:spPr>
          <a:xfrm>
            <a:off x="2195736" y="3772370"/>
            <a:ext cx="2389976" cy="376710"/>
          </a:xfrm>
          <a:prstGeom prst="wedgeRoundRectCallout">
            <a:avLst>
              <a:gd name="adj1" fmla="val -94303"/>
              <a:gd name="adj2" fmla="val -697574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 w="38100">
                <a:noFill/>
              </a:ln>
              <a:noFill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>
          <a:xfrm>
            <a:off x="179512" y="1484784"/>
            <a:ext cx="8784976" cy="1080120"/>
          </a:xfrm>
          <a:prstGeom prst="rect">
            <a:avLst/>
          </a:prstGeom>
        </p:spPr>
        <p:txBody>
          <a:bodyPr vert="horz" rtlCol="0"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50000"/>
              <a:buFont typeface="Wingdings 2"/>
              <a:buChar char="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50000"/>
              <a:buFont typeface="Wingdings 2"/>
              <a:buChar char="³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0000"/>
              <a:buFont typeface="Wingdings 2"/>
              <a:buChar char="®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SzPct val="45000"/>
              <a:buFont typeface="Wingdings 2"/>
              <a:buChar char="¯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000" dirty="0">
                <a:latin typeface="+mj-ea"/>
                <a:ea typeface="+mj-ea"/>
              </a:rPr>
              <a:t>                      </a:t>
            </a:r>
            <a:r>
              <a:rPr lang="en-US" altLang="zh-TW" sz="2000" dirty="0">
                <a:latin typeface="+mj-ea"/>
                <a:ea typeface="+mj-ea"/>
              </a:rPr>
              <a:t>2.</a:t>
            </a:r>
            <a:r>
              <a:rPr lang="zh-TW" altLang="en-US" sz="2400" dirty="0">
                <a:latin typeface="+mj-ea"/>
                <a:ea typeface="+mj-ea"/>
              </a:rPr>
              <a:t>選 </a:t>
            </a:r>
            <a:r>
              <a:rPr lang="zh-TW" altLang="zh-TW" sz="3000" b="1" dirty="0">
                <a:solidFill>
                  <a:srgbClr val="0000CC"/>
                </a:solidFill>
                <a:latin typeface="+mj-ea"/>
                <a:ea typeface="+mj-ea"/>
              </a:rPr>
              <a:t>單次分項成績</a:t>
            </a:r>
            <a:r>
              <a:rPr lang="en-US" altLang="zh-TW" sz="2400" b="1" dirty="0">
                <a:solidFill>
                  <a:srgbClr val="0000CC"/>
                </a:solidFill>
                <a:latin typeface="+mj-ea"/>
                <a:ea typeface="+mj-ea"/>
              </a:rPr>
              <a:t>+</a:t>
            </a:r>
            <a:r>
              <a:rPr lang="zh-TW" altLang="zh-TW" sz="2400" b="1" dirty="0">
                <a:solidFill>
                  <a:srgbClr val="0000CC"/>
                </a:solidFill>
                <a:latin typeface="+mj-ea"/>
                <a:ea typeface="+mj-ea"/>
              </a:rPr>
              <a:t>分項名稱</a:t>
            </a:r>
            <a:r>
              <a:rPr lang="zh-TW" altLang="en-US" sz="2400" b="1" dirty="0">
                <a:solidFill>
                  <a:srgbClr val="0000CC"/>
                </a:solidFill>
                <a:latin typeface="+mj-ea"/>
                <a:ea typeface="+mj-ea"/>
              </a:rPr>
              <a:t> </a:t>
            </a:r>
            <a:r>
              <a:rPr lang="zh-TW" altLang="zh-TW" sz="2400" dirty="0">
                <a:latin typeface="+mj-ea"/>
                <a:ea typeface="+mj-ea"/>
              </a:rPr>
              <a:t>或</a:t>
            </a:r>
            <a:r>
              <a:rPr lang="zh-TW" altLang="en-US" sz="2400" dirty="0">
                <a:latin typeface="+mj-ea"/>
                <a:ea typeface="+mj-ea"/>
              </a:rPr>
              <a:t> </a:t>
            </a:r>
            <a:r>
              <a:rPr lang="zh-TW" altLang="zh-TW" sz="3000" b="1" dirty="0">
                <a:solidFill>
                  <a:srgbClr val="0000CC"/>
                </a:solidFill>
                <a:latin typeface="+mj-ea"/>
                <a:ea typeface="+mj-ea"/>
              </a:rPr>
              <a:t>多次分項成績</a:t>
            </a:r>
            <a:r>
              <a:rPr lang="zh-TW" altLang="zh-TW" sz="2400" dirty="0">
                <a:latin typeface="+mj-ea"/>
                <a:ea typeface="+mj-ea"/>
              </a:rPr>
              <a:t>：</a:t>
            </a:r>
            <a:endParaRPr lang="en-US" altLang="zh-TW" sz="24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2000" dirty="0">
                <a:latin typeface="+mj-ea"/>
                <a:ea typeface="+mj-ea"/>
              </a:rPr>
              <a:t>                          可查</a:t>
            </a:r>
            <a:r>
              <a:rPr lang="zh-TW" altLang="zh-TW" sz="2000" dirty="0">
                <a:latin typeface="+mj-ea"/>
                <a:ea typeface="+mj-ea"/>
              </a:rPr>
              <a:t>各科</a:t>
            </a:r>
            <a:r>
              <a:rPr lang="zh-TW" altLang="zh-TW" sz="2000" b="1" dirty="0">
                <a:solidFill>
                  <a:srgbClr val="0000CC"/>
                </a:solidFill>
                <a:latin typeface="+mj-ea"/>
                <a:ea typeface="+mj-ea"/>
              </a:rPr>
              <a:t>段考</a:t>
            </a:r>
            <a:r>
              <a:rPr lang="zh-TW" altLang="zh-TW" sz="2000" dirty="0">
                <a:latin typeface="+mj-ea"/>
                <a:ea typeface="+mj-ea"/>
              </a:rPr>
              <a:t>、</a:t>
            </a:r>
            <a:r>
              <a:rPr lang="zh-TW" altLang="zh-TW" sz="2000" b="1" dirty="0">
                <a:solidFill>
                  <a:srgbClr val="0000CC"/>
                </a:solidFill>
                <a:latin typeface="+mj-ea"/>
                <a:ea typeface="+mj-ea"/>
              </a:rPr>
              <a:t>期末考</a:t>
            </a:r>
            <a:r>
              <a:rPr lang="zh-TW" altLang="zh-TW" sz="2000" dirty="0">
                <a:latin typeface="+mj-ea"/>
                <a:ea typeface="+mj-ea"/>
              </a:rPr>
              <a:t>及</a:t>
            </a:r>
            <a:r>
              <a:rPr lang="en-US" altLang="zh-TW" sz="2000" dirty="0">
                <a:latin typeface="+mj-ea"/>
                <a:ea typeface="+mj-ea"/>
              </a:rPr>
              <a:t>  </a:t>
            </a:r>
            <a:r>
              <a:rPr lang="zh-TW" altLang="zh-TW" sz="2000" b="1" dirty="0">
                <a:solidFill>
                  <a:srgbClr val="00B0F0"/>
                </a:solidFill>
                <a:latin typeface="+mj-ea"/>
                <a:ea typeface="+mj-ea"/>
              </a:rPr>
              <a:t>原始學期成績</a:t>
            </a:r>
            <a:r>
              <a:rPr lang="en-US" altLang="zh-TW" sz="2000" b="1" dirty="0">
                <a:solidFill>
                  <a:srgbClr val="00B0F0"/>
                </a:solidFill>
                <a:latin typeface="+mj-ea"/>
                <a:ea typeface="+mj-ea"/>
              </a:rPr>
              <a:t>(</a:t>
            </a:r>
            <a:r>
              <a:rPr lang="zh-TW" altLang="en-US" sz="2000" b="1" dirty="0">
                <a:solidFill>
                  <a:srgbClr val="00B0F0"/>
                </a:solidFill>
                <a:latin typeface="+mj-ea"/>
                <a:ea typeface="+mj-ea"/>
              </a:rPr>
              <a:t>此處不</a:t>
            </a:r>
            <a:r>
              <a:rPr lang="zh-TW" altLang="zh-TW" sz="2000" b="1" dirty="0">
                <a:solidFill>
                  <a:srgbClr val="00B0F0"/>
                </a:solidFill>
                <a:latin typeface="+mj-ea"/>
                <a:ea typeface="+mj-ea"/>
              </a:rPr>
              <a:t>含補考</a:t>
            </a:r>
            <a:r>
              <a:rPr lang="zh-TW" altLang="en-US" sz="2000" b="1" dirty="0">
                <a:solidFill>
                  <a:srgbClr val="00B0F0"/>
                </a:solidFill>
                <a:latin typeface="新細明體"/>
                <a:ea typeface="新細明體"/>
              </a:rPr>
              <a:t>、</a:t>
            </a:r>
            <a:r>
              <a:rPr lang="zh-TW" altLang="zh-TW" sz="2000" b="1" dirty="0">
                <a:solidFill>
                  <a:srgbClr val="00B0F0"/>
                </a:solidFill>
                <a:latin typeface="+mj-ea"/>
                <a:ea typeface="+mj-ea"/>
              </a:rPr>
              <a:t>重修</a:t>
            </a:r>
            <a:r>
              <a:rPr lang="en-US" altLang="zh-TW" sz="2000" b="1" dirty="0">
                <a:solidFill>
                  <a:srgbClr val="00B0F0"/>
                </a:solidFill>
                <a:latin typeface="+mj-ea"/>
                <a:ea typeface="+mj-ea"/>
              </a:rPr>
              <a:t>)</a:t>
            </a:r>
            <a:endParaRPr lang="zh-TW" altLang="zh-TW" sz="2000" dirty="0">
              <a:solidFill>
                <a:srgbClr val="00B0F0"/>
              </a:solidFill>
              <a:latin typeface="+mj-ea"/>
              <a:ea typeface="+mj-ea"/>
            </a:endParaRPr>
          </a:p>
          <a:p>
            <a:pPr marL="0" indent="0">
              <a:buNone/>
            </a:pPr>
            <a:endParaRPr lang="zh-TW" altLang="en-US" sz="2400" dirty="0">
              <a:latin typeface="+mj-ea"/>
              <a:ea typeface="+mj-ea"/>
            </a:endParaRPr>
          </a:p>
        </p:txBody>
      </p:sp>
      <p:sp>
        <p:nvSpPr>
          <p:cNvPr id="7" name="圓角矩形圖說文字 6"/>
          <p:cNvSpPr/>
          <p:nvPr/>
        </p:nvSpPr>
        <p:spPr>
          <a:xfrm>
            <a:off x="6084168" y="3212976"/>
            <a:ext cx="1080120" cy="2016224"/>
          </a:xfrm>
          <a:prstGeom prst="wedgeRoundRectCallout">
            <a:avLst>
              <a:gd name="adj1" fmla="val -194235"/>
              <a:gd name="adj2" fmla="val -114281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 w="38100">
                <a:noFill/>
              </a:ln>
              <a:noFill/>
            </a:endParaRPr>
          </a:p>
        </p:txBody>
      </p:sp>
      <p:sp>
        <p:nvSpPr>
          <p:cNvPr id="8" name="圓角矩形圖說文字 7"/>
          <p:cNvSpPr/>
          <p:nvPr/>
        </p:nvSpPr>
        <p:spPr>
          <a:xfrm>
            <a:off x="7236296" y="3212976"/>
            <a:ext cx="864096" cy="432048"/>
          </a:xfrm>
          <a:prstGeom prst="wedgeRoundRectCallout">
            <a:avLst>
              <a:gd name="adj1" fmla="val 69710"/>
              <a:gd name="adj2" fmla="val -340734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 w="38100">
                <a:noFill/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2730832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龍騰四海">
  <a:themeElements>
    <a:clrScheme name="龍騰四海">
      <a:dk1>
        <a:sysClr val="windowText" lastClr="000000"/>
      </a:dk1>
      <a:lt1>
        <a:sysClr val="window" lastClr="FFFFFF"/>
      </a:lt1>
      <a:dk2>
        <a:srgbClr val="001B36"/>
      </a:dk2>
      <a:lt2>
        <a:srgbClr val="EDF8FE"/>
      </a:lt2>
      <a:accent1>
        <a:srgbClr val="477AB1"/>
      </a:accent1>
      <a:accent2>
        <a:srgbClr val="51848E"/>
      </a:accent2>
      <a:accent3>
        <a:srgbClr val="7B9B57"/>
      </a:accent3>
      <a:accent4>
        <a:srgbClr val="8B8D8C"/>
      </a:accent4>
      <a:accent5>
        <a:srgbClr val="8B7396"/>
      </a:accent5>
      <a:accent6>
        <a:srgbClr val="E89A53"/>
      </a:accent6>
      <a:hlink>
        <a:srgbClr val="0080FF"/>
      </a:hlink>
      <a:folHlink>
        <a:srgbClr val="FF00FF"/>
      </a:folHlink>
    </a:clrScheme>
    <a:fontScheme name="龍騰四海">
      <a:majorFont>
        <a:latin typeface="Maiandra GD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중고딕"/>
        <a:font script="Hans" typeface="隶书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ambria"/>
        <a:ea typeface=""/>
        <a:cs typeface=""/>
        <a:font script="Jpan" typeface="ＭＳ Ｐ明朝"/>
        <a:font script="Hang" typeface="HY견명조"/>
        <a:font script="Hans" typeface="华文楷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龍騰四海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hueMod val="100000"/>
                <a:satMod val="250000"/>
              </a:schemeClr>
            </a:gs>
            <a:gs pos="75000">
              <a:schemeClr val="phClr">
                <a:tint val="80000"/>
                <a:shade val="100000"/>
                <a:hueMod val="100000"/>
                <a:satMod val="375000"/>
              </a:schemeClr>
            </a:gs>
            <a:gs pos="100000">
              <a:schemeClr val="phClr">
                <a:tint val="50000"/>
                <a:shade val="100000"/>
                <a:hueMod val="100000"/>
                <a:satMod val="5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50000"/>
                <a:hueMod val="100000"/>
                <a:satMod val="100000"/>
              </a:schemeClr>
              <a:schemeClr val="phClr">
                <a:tint val="100000"/>
                <a:shade val="75000"/>
                <a:hueMod val="100000"/>
                <a:satMod val="100000"/>
              </a:schemeClr>
            </a:duotone>
          </a:blip>
          <a:tile tx="0" ty="0" sx="50000" sy="50000" flip="none" algn="ctr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  <a:scene3d>
            <a:camera prst="orthographicFront" fov="0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2700" h="12700" prst="relaxedInset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  <a:outerShdw blurRad="44450" dist="50800" dir="3300000" sx="99000" sy="99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contrasting" dir="tl">
              <a:rot lat="0" lon="0" rev="14220000"/>
            </a:lightRig>
          </a:scene3d>
          <a:sp3d prstMaterial="dkEdge">
            <a:bevelT w="63500" h="63500"/>
            <a:bevelB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bg1">
                <a:tint val="100000"/>
                <a:shade val="100000"/>
                <a:hueMod val="100000"/>
                <a:satMod val="150000"/>
              </a:schemeClr>
            </a:gs>
            <a:gs pos="55000">
              <a:schemeClr val="bg1">
                <a:tint val="100000"/>
                <a:shade val="90000"/>
                <a:hueMod val="100000"/>
                <a:satMod val="375000"/>
              </a:schemeClr>
            </a:gs>
            <a:gs pos="100000">
              <a:schemeClr val="phClr">
                <a:tint val="88000"/>
                <a:shade val="100000"/>
                <a:hueMod val="100000"/>
                <a:satMod val="500000"/>
              </a:schemeClr>
            </a:gs>
          </a:gsLst>
          <a:lin ang="5400000" scaled="1"/>
        </a:gradFill>
        <a:blipFill>
          <a:blip xmlns:r="http://schemas.openxmlformats.org/officeDocument/2006/relationships" r:embed="rId2">
            <a:duotone>
              <a:schemeClr val="phClr">
                <a:shade val="30000"/>
                <a:satMod val="555000"/>
              </a:schemeClr>
              <a:schemeClr val="phClr">
                <a:tint val="96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Dragon</Template>
  <TotalTime>1080</TotalTime>
  <Words>762</Words>
  <Application>Microsoft Office PowerPoint</Application>
  <PresentationFormat>如螢幕大小 (4:3)</PresentationFormat>
  <Paragraphs>81</Paragraphs>
  <Slides>14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24" baseType="lpstr">
      <vt:lpstr>华文楷体</vt:lpstr>
      <vt:lpstr>微軟正黑體</vt:lpstr>
      <vt:lpstr>新細明體</vt:lpstr>
      <vt:lpstr>標楷體</vt:lpstr>
      <vt:lpstr>Arial</vt:lpstr>
      <vt:lpstr>Calibri</vt:lpstr>
      <vt:lpstr>Cambria</vt:lpstr>
      <vt:lpstr>Maiandra GD</vt:lpstr>
      <vt:lpstr>Wingdings 2</vt:lpstr>
      <vt:lpstr>龍騰四海</vt:lpstr>
      <vt:lpstr>臺北市立復興高中 學生與家長 網路查閱各項成績 (新一代校務行政系統) 路徑說明</vt:lpstr>
      <vt:lpstr>一、網路查詢成績重要性</vt:lpstr>
      <vt:lpstr>二、進入新一代校務行政系統</vt:lpstr>
      <vt:lpstr>三、登入帳密</vt:lpstr>
      <vt:lpstr>四、進入系統首頁(學生帳號)</vt:lpstr>
      <vt:lpstr>四、進入系統首頁(家長帳號)</vt:lpstr>
      <vt:lpstr>五、查詢成績路徑</vt:lpstr>
      <vt:lpstr>六、查詢成績頁面</vt:lpstr>
      <vt:lpstr>七、查詢成績&gt;段考、期末考成績</vt:lpstr>
      <vt:lpstr>八、查詢成績&gt;學期成績</vt:lpstr>
      <vt:lpstr>九、查詢成績&gt;學年成績</vt:lpstr>
      <vt:lpstr>十、查詢成績&gt;領域學分數</vt:lpstr>
      <vt:lpstr>十一、其他常用查詢</vt:lpstr>
      <vt:lpstr>報告完畢 謝謝配合   備註：以上範例成績與人名(王小明)資料純屬虛構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臺北市立復興高中 學生與家長 網路(新一代校務行政系統) 查閱各項成績 路徑說明</dc:title>
  <dc:creator>user</dc:creator>
  <cp:lastModifiedBy>user</cp:lastModifiedBy>
  <cp:revision>75</cp:revision>
  <dcterms:created xsi:type="dcterms:W3CDTF">2019-12-24T16:07:08Z</dcterms:created>
  <dcterms:modified xsi:type="dcterms:W3CDTF">2023-09-16T02:55:46Z</dcterms:modified>
</cp:coreProperties>
</file>